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8" r:id="rId1"/>
  </p:sldMasterIdLst>
  <p:notesMasterIdLst>
    <p:notesMasterId r:id="rId44"/>
  </p:notesMasterIdLst>
  <p:sldIdLst>
    <p:sldId id="335" r:id="rId2"/>
    <p:sldId id="353" r:id="rId3"/>
    <p:sldId id="354" r:id="rId4"/>
    <p:sldId id="336" r:id="rId5"/>
    <p:sldId id="355" r:id="rId6"/>
    <p:sldId id="357" r:id="rId7"/>
    <p:sldId id="356" r:id="rId8"/>
    <p:sldId id="358" r:id="rId9"/>
    <p:sldId id="359" r:id="rId10"/>
    <p:sldId id="360" r:id="rId11"/>
    <p:sldId id="361" r:id="rId12"/>
    <p:sldId id="362" r:id="rId13"/>
    <p:sldId id="363" r:id="rId14"/>
    <p:sldId id="364" r:id="rId15"/>
    <p:sldId id="365" r:id="rId16"/>
    <p:sldId id="366" r:id="rId17"/>
    <p:sldId id="367" r:id="rId18"/>
    <p:sldId id="368" r:id="rId19"/>
    <p:sldId id="369" r:id="rId20"/>
    <p:sldId id="370" r:id="rId21"/>
    <p:sldId id="371" r:id="rId22"/>
    <p:sldId id="372" r:id="rId23"/>
    <p:sldId id="373" r:id="rId24"/>
    <p:sldId id="374" r:id="rId25"/>
    <p:sldId id="377" r:id="rId26"/>
    <p:sldId id="378" r:id="rId27"/>
    <p:sldId id="375" r:id="rId28"/>
    <p:sldId id="376" r:id="rId29"/>
    <p:sldId id="379" r:id="rId30"/>
    <p:sldId id="380" r:id="rId31"/>
    <p:sldId id="382" r:id="rId32"/>
    <p:sldId id="383" r:id="rId33"/>
    <p:sldId id="384" r:id="rId34"/>
    <p:sldId id="385" r:id="rId35"/>
    <p:sldId id="381" r:id="rId36"/>
    <p:sldId id="386" r:id="rId37"/>
    <p:sldId id="387" r:id="rId38"/>
    <p:sldId id="388" r:id="rId39"/>
    <p:sldId id="389" r:id="rId40"/>
    <p:sldId id="391" r:id="rId41"/>
    <p:sldId id="390" r:id="rId42"/>
    <p:sldId id="338" r:id="rId43"/>
  </p:sldIdLst>
  <p:sldSz cx="12192000" cy="6858000"/>
  <p:notesSz cx="6858000" cy="9144000"/>
  <p:defaultTextStyle>
    <a:defPPr>
      <a:defRPr lang="fr-FR"/>
    </a:defPPr>
    <a:lvl1pPr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5613" indent="1588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2813" indent="1588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0013" indent="1588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7213" indent="1588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9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19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19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19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AFAF"/>
    <a:srgbClr val="000099"/>
    <a:srgbClr val="FFFFCC"/>
    <a:srgbClr val="008000"/>
    <a:srgbClr val="2B519F"/>
    <a:srgbClr val="3786CD"/>
    <a:srgbClr val="125C81"/>
    <a:srgbClr val="CC3300"/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929F9F4-4A8F-4326-A1B4-22849713DDAB}" styleName="Style foncé 1 - Accentuation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27F97BB-C833-4FB7-BDE5-3F7075034690}" styleName="Style à thème 2 - Accentuation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46F890A9-2807-4EBB-B81D-B2AA78EC7F39}" styleName="Style foncé 2 - Accentuation 5/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27102A9-8310-4765-A935-A1911B00CA55}" styleName="Style léger 1 - Accentuation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255" autoAdjust="0"/>
  </p:normalViewPr>
  <p:slideViewPr>
    <p:cSldViewPr snapToGrid="0">
      <p:cViewPr varScale="1">
        <p:scale>
          <a:sx n="61" d="100"/>
          <a:sy n="61" d="100"/>
        </p:scale>
        <p:origin x="81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1437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14377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54819F2-644B-40F7-9FFF-82D94F85EC48}" type="datetimeFigureOut">
              <a:rPr lang="fr-FR"/>
              <a:pPr>
                <a:defRPr/>
              </a:pPr>
              <a:t>17/03/2021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437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914377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82748E8-22C7-4F4F-85D2-6A28A2061AE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56465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12813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defTabSz="912813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defTabSz="912813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34" Type="http://schemas.openxmlformats.org/officeDocument/2006/relationships/image" Target="../media/image33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jpe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8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219200" y="2133600"/>
            <a:ext cx="10080000" cy="2160000"/>
          </a:xfrm>
          <a:solidFill>
            <a:srgbClr val="0070C0"/>
          </a:solidFill>
        </p:spPr>
        <p:txBody>
          <a:bodyPr anchor="ctr" anchorCtr="0"/>
          <a:lstStyle>
            <a:lvl1pPr algn="ctr">
              <a:defRPr sz="5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FR" dirty="0" smtClean="0"/>
              <a:t>Titre de la présentation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767840" y="4536757"/>
            <a:ext cx="9144000" cy="909003"/>
          </a:xfrm>
        </p:spPr>
        <p:txBody>
          <a:bodyPr/>
          <a:lstStyle>
            <a:lvl1pPr marL="0" indent="0" algn="ctr">
              <a:buNone/>
              <a:defRPr sz="2400" baseline="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9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 dirty="0" smtClean="0"/>
              <a:t>Présentateur , Qualité ou fonction</a:t>
            </a:r>
            <a:endParaRPr lang="fr-FR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240" y="15875"/>
            <a:ext cx="11541760" cy="189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Espace réservé du texte 2"/>
          <p:cNvSpPr>
            <a:spLocks noGrp="1"/>
          </p:cNvSpPr>
          <p:nvPr>
            <p:ph type="body" idx="10" hasCustomPrompt="1"/>
          </p:nvPr>
        </p:nvSpPr>
        <p:spPr>
          <a:xfrm>
            <a:off x="1788159" y="5669280"/>
            <a:ext cx="9164321" cy="360184"/>
          </a:xfrm>
        </p:spPr>
        <p:txBody>
          <a:bodyPr/>
          <a:lstStyle>
            <a:lvl1pPr marL="0" indent="0" algn="ctr">
              <a:buNone/>
              <a:defRPr sz="2400" b="0">
                <a:solidFill>
                  <a:srgbClr val="2B519F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Lieu et date</a:t>
            </a:r>
          </a:p>
        </p:txBody>
      </p:sp>
      <p:grpSp>
        <p:nvGrpSpPr>
          <p:cNvPr id="45" name="Groupe 44"/>
          <p:cNvGrpSpPr/>
          <p:nvPr userDrawn="1"/>
        </p:nvGrpSpPr>
        <p:grpSpPr>
          <a:xfrm>
            <a:off x="0" y="9602"/>
            <a:ext cx="12197538" cy="6858841"/>
            <a:chOff x="0" y="9602"/>
            <a:chExt cx="12197538" cy="6858841"/>
          </a:xfrm>
        </p:grpSpPr>
        <p:grpSp>
          <p:nvGrpSpPr>
            <p:cNvPr id="7" name="Groupe 56"/>
            <p:cNvGrpSpPr/>
            <p:nvPr/>
          </p:nvGrpSpPr>
          <p:grpSpPr>
            <a:xfrm>
              <a:off x="0" y="9602"/>
              <a:ext cx="540000" cy="6858000"/>
              <a:chOff x="0" y="9602"/>
              <a:chExt cx="540000" cy="6858000"/>
            </a:xfrm>
          </p:grpSpPr>
          <p:pic>
            <p:nvPicPr>
              <p:cNvPr id="29" name="Image 28" descr="U01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0" y="9602"/>
                <a:ext cx="540000" cy="540000"/>
              </a:xfrm>
              <a:prstGeom prst="rect">
                <a:avLst/>
              </a:prstGeom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</p:pic>
          <p:pic>
            <p:nvPicPr>
              <p:cNvPr id="30" name="Image 29" descr="U02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0" y="583966"/>
                <a:ext cx="540000" cy="540000"/>
              </a:xfrm>
              <a:prstGeom prst="rect">
                <a:avLst/>
              </a:prstGeom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</p:pic>
          <p:pic>
            <p:nvPicPr>
              <p:cNvPr id="31" name="Image 30" descr="USTO.png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0" y="1158330"/>
                <a:ext cx="540000" cy="540000"/>
              </a:xfrm>
              <a:prstGeom prst="rect">
                <a:avLst/>
              </a:prstGeom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</p:pic>
          <p:pic>
            <p:nvPicPr>
              <p:cNvPr id="32" name="Image 31" descr="UT.png"/>
              <p:cNvPicPr preferRelativeResize="0">
                <a:picLocks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0" y="1732694"/>
                <a:ext cx="540000" cy="540000"/>
              </a:xfrm>
              <a:prstGeom prst="rect">
                <a:avLst/>
              </a:prstGeom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</p:pic>
          <p:pic>
            <p:nvPicPr>
              <p:cNvPr id="33" name="Image 32" descr="USBA.png"/>
              <p:cNvPicPr preferRelativeResize="0">
                <a:picLocks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0" y="2307058"/>
                <a:ext cx="540000" cy="540000"/>
              </a:xfrm>
              <a:prstGeom prst="rect">
                <a:avLst/>
              </a:prstGeom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</p:pic>
          <p:pic>
            <p:nvPicPr>
              <p:cNvPr id="34" name="Image 33" descr="UMosta.png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0" y="2881422"/>
                <a:ext cx="540000" cy="540000"/>
              </a:xfrm>
              <a:prstGeom prst="rect">
                <a:avLst/>
              </a:prstGeom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</p:pic>
          <p:pic>
            <p:nvPicPr>
              <p:cNvPr id="35" name="Image 34" descr="UTiaret.png"/>
              <p:cNvPicPr preferRelativeResize="0">
                <a:picLocks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0" y="3455786"/>
                <a:ext cx="540000" cy="540000"/>
              </a:xfrm>
              <a:prstGeom prst="rect">
                <a:avLst/>
              </a:prstGeom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</p:pic>
          <p:pic>
            <p:nvPicPr>
              <p:cNvPr id="36" name="Image 35" descr="Umasc.png"/>
              <p:cNvPicPr preferRelativeResize="0">
                <a:picLocks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0" y="4030150"/>
                <a:ext cx="540000" cy="540000"/>
              </a:xfrm>
              <a:prstGeom prst="rect">
                <a:avLst/>
              </a:prstGeom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</p:pic>
          <p:pic>
            <p:nvPicPr>
              <p:cNvPr id="37" name="Image 36" descr="USaida.png"/>
              <p:cNvPicPr preferRelativeResize="0">
                <a:picLocks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0" y="4604514"/>
                <a:ext cx="540000" cy="540000"/>
              </a:xfrm>
              <a:prstGeom prst="rect">
                <a:avLst/>
              </a:prstGeom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</p:pic>
          <p:pic>
            <p:nvPicPr>
              <p:cNvPr id="38" name="Image 37" descr="UBechar.png"/>
              <p:cNvPicPr preferRelativeResize="0">
                <a:picLocks/>
              </p:cNvPicPr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0" y="5178878"/>
                <a:ext cx="540000" cy="540000"/>
              </a:xfrm>
              <a:prstGeom prst="rect">
                <a:avLst/>
              </a:prstGeom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</p:pic>
          <p:pic>
            <p:nvPicPr>
              <p:cNvPr id="39" name="Image 38" descr="U_chlef.png"/>
              <p:cNvPicPr preferRelativeResize="0">
                <a:picLocks/>
              </p:cNvPicPr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0" y="6327602"/>
                <a:ext cx="540000" cy="540000"/>
              </a:xfrm>
              <a:prstGeom prst="rect">
                <a:avLst/>
              </a:prstGeom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</p:pic>
          <p:pic>
            <p:nvPicPr>
              <p:cNvPr id="40" name="Image 39" descr="Uadrar.png"/>
              <p:cNvPicPr preferRelativeResize="0">
                <a:picLocks/>
              </p:cNvPicPr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0" y="5753242"/>
                <a:ext cx="540000" cy="540000"/>
              </a:xfrm>
              <a:prstGeom prst="rect">
                <a:avLst/>
              </a:prstGeom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</p:pic>
        </p:grpSp>
        <p:grpSp>
          <p:nvGrpSpPr>
            <p:cNvPr id="41" name="Groupe 40"/>
            <p:cNvGrpSpPr/>
            <p:nvPr userDrawn="1"/>
          </p:nvGrpSpPr>
          <p:grpSpPr>
            <a:xfrm>
              <a:off x="606857" y="6328443"/>
              <a:ext cx="11590681" cy="540000"/>
              <a:chOff x="606857" y="6328443"/>
              <a:chExt cx="11590681" cy="540000"/>
            </a:xfrm>
          </p:grpSpPr>
          <p:pic>
            <p:nvPicPr>
              <p:cNvPr id="9" name="Image 8" descr="atrss.png"/>
              <p:cNvPicPr preferRelativeResize="0">
                <a:picLocks/>
              </p:cNvPicPr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11657538" y="6328443"/>
                <a:ext cx="540000" cy="540000"/>
              </a:xfrm>
              <a:prstGeom prst="rect">
                <a:avLst/>
              </a:prstGeom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</p:pic>
          <p:pic>
            <p:nvPicPr>
              <p:cNvPr id="10" name="Image 9" descr="crasc.png"/>
              <p:cNvPicPr preferRelativeResize="0">
                <a:picLocks/>
              </p:cNvPicPr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11075927" y="6328443"/>
                <a:ext cx="540000" cy="540000"/>
              </a:xfrm>
              <a:prstGeom prst="rect">
                <a:avLst/>
              </a:prstGeom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</p:pic>
          <p:pic>
            <p:nvPicPr>
              <p:cNvPr id="12" name="Image 11" descr="ENS_bechar.png"/>
              <p:cNvPicPr preferRelativeResize="0">
                <a:picLocks/>
              </p:cNvPicPr>
              <p:nvPr/>
            </p:nvPicPr>
            <p:blipFill>
              <a:blip r:embed="rId17" cstate="print"/>
              <a:stretch>
                <a:fillRect/>
              </a:stretch>
            </p:blipFill>
            <p:spPr>
              <a:xfrm>
                <a:off x="9912697" y="6328443"/>
                <a:ext cx="540000" cy="540000"/>
              </a:xfrm>
              <a:prstGeom prst="rect">
                <a:avLst/>
              </a:prstGeom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</p:pic>
          <p:pic>
            <p:nvPicPr>
              <p:cNvPr id="13" name="Image 12" descr="enso.png"/>
              <p:cNvPicPr preferRelativeResize="0">
                <a:picLocks/>
              </p:cNvPicPr>
              <p:nvPr/>
            </p:nvPicPr>
            <p:blipFill>
              <a:blip r:embed="rId18" cstate="print"/>
              <a:stretch>
                <a:fillRect/>
              </a:stretch>
            </p:blipFill>
            <p:spPr>
              <a:xfrm>
                <a:off x="9331082" y="6328443"/>
                <a:ext cx="540000" cy="540000"/>
              </a:xfrm>
              <a:prstGeom prst="rect">
                <a:avLst/>
              </a:prstGeom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</p:pic>
          <p:pic>
            <p:nvPicPr>
              <p:cNvPr id="14" name="Image 13" descr="esa_mosta.png"/>
              <p:cNvPicPr preferRelativeResize="0">
                <a:picLocks/>
              </p:cNvPicPr>
              <p:nvPr/>
            </p:nvPicPr>
            <p:blipFill>
              <a:blip r:embed="rId19" cstate="print"/>
              <a:stretch>
                <a:fillRect/>
              </a:stretch>
            </p:blipFill>
            <p:spPr>
              <a:xfrm>
                <a:off x="8167852" y="6328443"/>
                <a:ext cx="540000" cy="540000"/>
              </a:xfrm>
              <a:prstGeom prst="rect">
                <a:avLst/>
              </a:prstGeom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</p:pic>
          <p:pic>
            <p:nvPicPr>
              <p:cNvPr id="15" name="Image 14" descr="essbo.png"/>
              <p:cNvPicPr preferRelativeResize="0">
                <a:picLocks/>
              </p:cNvPicPr>
              <p:nvPr/>
            </p:nvPicPr>
            <p:blipFill>
              <a:blip r:embed="rId20" cstate="print"/>
              <a:stretch>
                <a:fillRect/>
              </a:stretch>
            </p:blipFill>
            <p:spPr>
              <a:xfrm>
                <a:off x="8749467" y="6328443"/>
                <a:ext cx="540000" cy="540000"/>
              </a:xfrm>
              <a:prstGeom prst="rect">
                <a:avLst/>
              </a:prstGeom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</p:pic>
          <p:pic>
            <p:nvPicPr>
              <p:cNvPr id="16" name="Image 15" descr="esmt.png"/>
              <p:cNvPicPr preferRelativeResize="0">
                <a:picLocks/>
              </p:cNvPicPr>
              <p:nvPr/>
            </p:nvPicPr>
            <p:blipFill>
              <a:blip r:embed="rId21" cstate="print"/>
              <a:stretch>
                <a:fillRect/>
              </a:stretch>
            </p:blipFill>
            <p:spPr>
              <a:xfrm>
                <a:off x="7586237" y="6328443"/>
                <a:ext cx="540000" cy="540000"/>
              </a:xfrm>
              <a:prstGeom prst="rect">
                <a:avLst/>
              </a:prstGeom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</p:pic>
          <p:pic>
            <p:nvPicPr>
              <p:cNvPr id="17" name="Image 16" descr="eseo.png"/>
              <p:cNvPicPr preferRelativeResize="0">
                <a:picLocks/>
              </p:cNvPicPr>
              <p:nvPr/>
            </p:nvPicPr>
            <p:blipFill>
              <a:blip r:embed="rId22" cstate="print"/>
              <a:stretch>
                <a:fillRect/>
              </a:stretch>
            </p:blipFill>
            <p:spPr>
              <a:xfrm>
                <a:off x="7004622" y="6328443"/>
                <a:ext cx="540000" cy="540000"/>
              </a:xfrm>
              <a:prstGeom prst="rect">
                <a:avLst/>
              </a:prstGeom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</p:pic>
          <p:pic>
            <p:nvPicPr>
              <p:cNvPr id="18" name="Image 17" descr="esi.png"/>
              <p:cNvPicPr preferRelativeResize="0">
                <a:picLocks/>
              </p:cNvPicPr>
              <p:nvPr/>
            </p:nvPicPr>
            <p:blipFill>
              <a:blip r:embed="rId23" cstate="print"/>
              <a:stretch>
                <a:fillRect/>
              </a:stretch>
            </p:blipFill>
            <p:spPr>
              <a:xfrm>
                <a:off x="6423007" y="6328443"/>
                <a:ext cx="540000" cy="540000"/>
              </a:xfrm>
              <a:prstGeom prst="rect">
                <a:avLst/>
              </a:prstGeom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</p:pic>
          <p:pic>
            <p:nvPicPr>
              <p:cNvPr id="19" name="Image 18" descr="essat.png"/>
              <p:cNvPicPr preferRelativeResize="0">
                <a:picLocks/>
              </p:cNvPicPr>
              <p:nvPr/>
            </p:nvPicPr>
            <p:blipFill>
              <a:blip r:embed="rId24" cstate="print"/>
              <a:stretch>
                <a:fillRect/>
              </a:stretch>
            </p:blipFill>
            <p:spPr>
              <a:xfrm>
                <a:off x="5841392" y="6328443"/>
                <a:ext cx="540000" cy="540000"/>
              </a:xfrm>
              <a:prstGeom prst="rect">
                <a:avLst/>
              </a:prstGeom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</p:pic>
          <p:pic>
            <p:nvPicPr>
              <p:cNvPr id="20" name="Image 19" descr="esgeeo.png"/>
              <p:cNvPicPr preferRelativeResize="0">
                <a:picLocks/>
              </p:cNvPicPr>
              <p:nvPr/>
            </p:nvPicPr>
            <p:blipFill>
              <a:blip r:embed="rId25" cstate="print"/>
              <a:stretch>
                <a:fillRect/>
              </a:stretch>
            </p:blipFill>
            <p:spPr>
              <a:xfrm>
                <a:off x="5259777" y="6328443"/>
                <a:ext cx="540000" cy="540000"/>
              </a:xfrm>
              <a:prstGeom prst="rect">
                <a:avLst/>
              </a:prstGeom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</p:pic>
          <p:pic>
            <p:nvPicPr>
              <p:cNvPr id="21" name="Image 20" descr="CU_relizane.png"/>
              <p:cNvPicPr preferRelativeResize="0">
                <a:picLocks/>
              </p:cNvPicPr>
              <p:nvPr/>
            </p:nvPicPr>
            <p:blipFill>
              <a:blip r:embed="rId26" cstate="print"/>
              <a:stretch>
                <a:fillRect/>
              </a:stretch>
            </p:blipFill>
            <p:spPr>
              <a:xfrm>
                <a:off x="606857" y="6328443"/>
                <a:ext cx="540000" cy="540000"/>
              </a:xfrm>
              <a:prstGeom prst="rect">
                <a:avLst/>
              </a:prstGeom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</p:pic>
          <p:pic>
            <p:nvPicPr>
              <p:cNvPr id="22" name="Image 21" descr="CU_maghnia.png"/>
              <p:cNvPicPr preferRelativeResize="0">
                <a:picLocks/>
              </p:cNvPicPr>
              <p:nvPr/>
            </p:nvPicPr>
            <p:blipFill>
              <a:blip r:embed="rId27" cstate="print"/>
              <a:stretch>
                <a:fillRect/>
              </a:stretch>
            </p:blipFill>
            <p:spPr>
              <a:xfrm>
                <a:off x="1188472" y="6328443"/>
                <a:ext cx="540000" cy="540000"/>
              </a:xfrm>
              <a:prstGeom prst="rect">
                <a:avLst/>
              </a:prstGeom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</p:pic>
          <p:pic>
            <p:nvPicPr>
              <p:cNvPr id="24" name="Image 23" descr="CU_temouchent.png"/>
              <p:cNvPicPr preferRelativeResize="0">
                <a:picLocks/>
              </p:cNvPicPr>
              <p:nvPr/>
            </p:nvPicPr>
            <p:blipFill>
              <a:blip r:embed="rId28" cstate="print"/>
              <a:stretch>
                <a:fillRect/>
              </a:stretch>
            </p:blipFill>
            <p:spPr>
              <a:xfrm>
                <a:off x="2351702" y="6328443"/>
                <a:ext cx="540000" cy="540000"/>
              </a:xfrm>
              <a:prstGeom prst="rect">
                <a:avLst/>
              </a:prstGeom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</p:pic>
          <p:pic>
            <p:nvPicPr>
              <p:cNvPr id="25" name="Image 24" descr="CU_Bayadh.png"/>
              <p:cNvPicPr preferRelativeResize="0">
                <a:picLocks/>
              </p:cNvPicPr>
              <p:nvPr/>
            </p:nvPicPr>
            <p:blipFill>
              <a:blip r:embed="rId29" cstate="print"/>
              <a:stretch>
                <a:fillRect/>
              </a:stretch>
            </p:blipFill>
            <p:spPr>
              <a:xfrm>
                <a:off x="2933317" y="6328443"/>
                <a:ext cx="540000" cy="540000"/>
              </a:xfrm>
              <a:prstGeom prst="rect">
                <a:avLst/>
              </a:prstGeom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</p:pic>
          <p:pic>
            <p:nvPicPr>
              <p:cNvPr id="26" name="Image 25" descr="CU_naama.png"/>
              <p:cNvPicPr preferRelativeResize="0">
                <a:picLocks/>
              </p:cNvPicPr>
              <p:nvPr/>
            </p:nvPicPr>
            <p:blipFill>
              <a:blip r:embed="rId30" cstate="print"/>
              <a:stretch>
                <a:fillRect/>
              </a:stretch>
            </p:blipFill>
            <p:spPr>
              <a:xfrm>
                <a:off x="3514932" y="6328443"/>
                <a:ext cx="540000" cy="540000"/>
              </a:xfrm>
              <a:prstGeom prst="rect">
                <a:avLst/>
              </a:prstGeom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</p:pic>
          <p:pic>
            <p:nvPicPr>
              <p:cNvPr id="27" name="Image 26" descr="CU_tindouf.png"/>
              <p:cNvPicPr preferRelativeResize="0">
                <a:picLocks/>
              </p:cNvPicPr>
              <p:nvPr/>
            </p:nvPicPr>
            <p:blipFill>
              <a:blip r:embed="rId31" cstate="print"/>
              <a:stretch>
                <a:fillRect/>
              </a:stretch>
            </p:blipFill>
            <p:spPr>
              <a:xfrm>
                <a:off x="4096547" y="6328443"/>
                <a:ext cx="540000" cy="540000"/>
              </a:xfrm>
              <a:prstGeom prst="rect">
                <a:avLst/>
              </a:prstGeom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</p:pic>
          <p:pic>
            <p:nvPicPr>
              <p:cNvPr id="28" name="Image 27" descr="ENPO.jpg"/>
              <p:cNvPicPr preferRelativeResize="0">
                <a:picLocks/>
              </p:cNvPicPr>
              <p:nvPr/>
            </p:nvPicPr>
            <p:blipFill>
              <a:blip r:embed="rId32" cstate="print"/>
              <a:stretch>
                <a:fillRect/>
              </a:stretch>
            </p:blipFill>
            <p:spPr>
              <a:xfrm>
                <a:off x="4678162" y="6328443"/>
                <a:ext cx="540000" cy="540000"/>
              </a:xfrm>
              <a:prstGeom prst="rect">
                <a:avLst/>
              </a:prstGeom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</p:pic>
          <p:pic>
            <p:nvPicPr>
              <p:cNvPr id="42" name="Image 41"/>
              <p:cNvPicPr/>
              <p:nvPr userDrawn="1"/>
            </p:nvPicPr>
            <p:blipFill>
              <a:blip r:embed="rId3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94312" y="6328443"/>
                <a:ext cx="540000" cy="540000"/>
              </a:xfrm>
              <a:prstGeom prst="rect">
                <a:avLst/>
              </a:prstGeom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</p:pic>
          <p:pic>
            <p:nvPicPr>
              <p:cNvPr id="44" name="Image 43"/>
              <p:cNvPicPr/>
              <p:nvPr userDrawn="1"/>
            </p:nvPicPr>
            <p:blipFill>
              <a:blip r:embed="rId3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70087" y="6328443"/>
                <a:ext cx="540000" cy="540000"/>
              </a:xfrm>
              <a:prstGeom prst="rect">
                <a:avLst/>
              </a:prstGeom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3720167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831849" y="2235201"/>
            <a:ext cx="10800000" cy="2212298"/>
          </a:xfrm>
        </p:spPr>
        <p:txBody>
          <a:bodyPr anchor="ctr" anchorCtr="0"/>
          <a:lstStyle>
            <a:lvl1pPr algn="ctr">
              <a:defRPr sz="66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FR" dirty="0" smtClean="0"/>
              <a:t>Titre de la section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831849" y="4589464"/>
            <a:ext cx="10800000" cy="1440000"/>
          </a:xfrm>
        </p:spPr>
        <p:txBody>
          <a:bodyPr/>
          <a:lstStyle>
            <a:lvl1pPr marL="0" indent="0" algn="ctr">
              <a:buNone/>
              <a:defRPr sz="3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Informations complémentaires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 i="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fr-FR" smtClean="0"/>
              <a:t>Rapport de la CRUO pour la CNU du 15 Mars 2021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 b="1">
                <a:solidFill>
                  <a:srgbClr val="2B519F"/>
                </a:solidFill>
              </a:defRPr>
            </a:lvl1pPr>
          </a:lstStyle>
          <a:p>
            <a:pPr>
              <a:defRPr/>
            </a:pPr>
            <a:fld id="{3E5D470C-B76B-422E-B7B3-A4B630188445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pic>
        <p:nvPicPr>
          <p:cNvPr id="7" name="Image 3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1153" y="6330952"/>
            <a:ext cx="900000" cy="446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Espace réservé du texte 2"/>
          <p:cNvSpPr>
            <a:spLocks noGrp="1"/>
          </p:cNvSpPr>
          <p:nvPr>
            <p:ph type="body" idx="13" hasCustomPrompt="1"/>
          </p:nvPr>
        </p:nvSpPr>
        <p:spPr>
          <a:xfrm>
            <a:off x="801369" y="535624"/>
            <a:ext cx="10800000" cy="1440000"/>
          </a:xfrm>
        </p:spPr>
        <p:txBody>
          <a:bodyPr anchor="ctr" anchorCtr="0"/>
          <a:lstStyle>
            <a:lvl1pPr marL="0" indent="0" algn="ctr">
              <a:buNone/>
              <a:defRPr sz="6000" b="1">
                <a:solidFill>
                  <a:srgbClr val="2B51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Numéro de section</a:t>
            </a:r>
          </a:p>
        </p:txBody>
      </p:sp>
    </p:spTree>
    <p:extLst>
      <p:ext uri="{BB962C8B-B14F-4D97-AF65-F5344CB8AC3E}">
        <p14:creationId xmlns:p14="http://schemas.microsoft.com/office/powerpoint/2010/main" val="4128371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FR" dirty="0" smtClean="0"/>
              <a:t>Rubrique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fr-FR" dirty="0" smtClean="0"/>
              <a:t> Premier niveau</a:t>
            </a:r>
          </a:p>
          <a:p>
            <a:pPr lvl="1"/>
            <a:r>
              <a:rPr lang="fr-FR" dirty="0" smtClean="0"/>
              <a:t> Deuxième niveau</a:t>
            </a:r>
          </a:p>
          <a:p>
            <a:pPr lvl="2"/>
            <a:r>
              <a:rPr lang="fr-FR" dirty="0" smtClean="0"/>
              <a:t> 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fr-FR" smtClean="0"/>
              <a:t>Rapport de la CRUO pour la CNU du 15 Mars 2021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 b="1">
                <a:solidFill>
                  <a:srgbClr val="000099"/>
                </a:solidFill>
              </a:defRPr>
            </a:lvl1pPr>
          </a:lstStyle>
          <a:p>
            <a:pPr>
              <a:defRPr/>
            </a:pPr>
            <a:fld id="{CCA45A4E-14F6-474E-9EEE-AF1EA9678214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139700" y="978535"/>
            <a:ext cx="11869738" cy="46038"/>
          </a:xfrm>
          <a:prstGeom prst="rect">
            <a:avLst/>
          </a:prstGeom>
          <a:solidFill>
            <a:srgbClr val="0C5C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 defTabSz="914377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8" name="Image 3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1153" y="6330952"/>
            <a:ext cx="900000" cy="446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33344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7101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345440" y="182245"/>
            <a:ext cx="1152144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8" tIns="45719" rIns="91438" bIns="4571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Titre de la rubrique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330200" y="1114425"/>
            <a:ext cx="11520000" cy="50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 Premier niveau</a:t>
            </a:r>
          </a:p>
          <a:p>
            <a:pPr lvl="1"/>
            <a:r>
              <a:rPr lang="fr-FR" dirty="0" smtClean="0"/>
              <a:t> Deuxième niveau</a:t>
            </a:r>
          </a:p>
          <a:p>
            <a:pPr lvl="2"/>
            <a:r>
              <a:rPr lang="fr-FR" dirty="0" smtClean="0"/>
              <a:t> 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026920" y="6400800"/>
            <a:ext cx="8640000" cy="360000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 defTabSz="914377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accent4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FR" smtClean="0"/>
              <a:t>Rapport de la CRUO pour la CNU du 15 Mars 2021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155680" y="6400800"/>
            <a:ext cx="720000" cy="360000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 defTabSz="914377" fontAlgn="auto">
              <a:spcBef>
                <a:spcPts val="0"/>
              </a:spcBef>
              <a:spcAft>
                <a:spcPts val="0"/>
              </a:spcAft>
              <a:defRPr sz="2000" b="1" smtClean="0">
                <a:solidFill>
                  <a:srgbClr val="2B519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1967481-7426-4579-AA5F-1A12ED5E9FE9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9146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1" r:id="rId2"/>
    <p:sldLayoutId id="2147483700" r:id="rId3"/>
    <p:sldLayoutId id="2147483705" r:id="rId4"/>
  </p:sldLayoutIdLst>
  <p:hf hdr="0" dt="0"/>
  <p:txStyles>
    <p:titleStyle>
      <a:lvl1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400" b="1" kern="1200">
          <a:solidFill>
            <a:srgbClr val="C00000"/>
          </a:solidFill>
          <a:latin typeface="+mn-lt"/>
          <a:ea typeface="+mj-ea"/>
          <a:cs typeface="+mj-cs"/>
        </a:defRPr>
      </a:lvl1pPr>
      <a:lvl2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7013" indent="-227013" algn="l" defTabSz="912813" rtl="0" fontAlgn="base">
        <a:lnSpc>
          <a:spcPct val="90000"/>
        </a:lnSpc>
        <a:spcBef>
          <a:spcPts val="1000"/>
        </a:spcBef>
        <a:spcAft>
          <a:spcPct val="0"/>
        </a:spcAft>
        <a:buClr>
          <a:srgbClr val="2B519F"/>
        </a:buClr>
        <a:buFont typeface="Wingdings 3" pitchFamily="18" charset="2"/>
        <a:buChar char="}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213" indent="-227013" algn="l" defTabSz="912813" rtl="0" fontAlgn="base">
        <a:lnSpc>
          <a:spcPct val="90000"/>
        </a:lnSpc>
        <a:spcBef>
          <a:spcPts val="500"/>
        </a:spcBef>
        <a:spcAft>
          <a:spcPct val="0"/>
        </a:spcAft>
        <a:buClr>
          <a:srgbClr val="002060"/>
        </a:buClr>
        <a:buFont typeface="Wingdings 3" pitchFamily="18" charset="2"/>
        <a:buChar char="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defTabSz="912813" rtl="0" fontAlgn="base">
        <a:lnSpc>
          <a:spcPct val="90000"/>
        </a:lnSpc>
        <a:spcBef>
          <a:spcPts val="500"/>
        </a:spcBef>
        <a:spcAft>
          <a:spcPct val="0"/>
        </a:spcAft>
        <a:buClr>
          <a:schemeClr val="accent2">
            <a:lumMod val="50000"/>
          </a:schemeClr>
        </a:buClr>
        <a:buFont typeface="Wingdings 2" pitchFamily="18" charset="2"/>
        <a:buChar char="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defTabSz="912813" rtl="0" fontAlgn="base">
        <a:lnSpc>
          <a:spcPct val="90000"/>
        </a:lnSpc>
        <a:spcBef>
          <a:spcPts val="500"/>
        </a:spcBef>
        <a:spcAft>
          <a:spcPct val="0"/>
        </a:spcAft>
        <a:buClr>
          <a:srgbClr val="C00000"/>
        </a:buClr>
        <a:buFont typeface="Calibri" pitchFamily="34" charset="0"/>
        <a:buChar char="●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defTabSz="912813" rtl="0" fontAlgn="base">
        <a:lnSpc>
          <a:spcPct val="90000"/>
        </a:lnSpc>
        <a:spcBef>
          <a:spcPts val="500"/>
        </a:spcBef>
        <a:spcAft>
          <a:spcPct val="0"/>
        </a:spcAft>
        <a:buFont typeface="Wingdings" pitchFamily="2" charset="2"/>
        <a:buChar char="ü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>
          <a:xfrm>
            <a:off x="1550976" y="2701160"/>
            <a:ext cx="9659007" cy="2280744"/>
          </a:xfrm>
          <a:solidFill>
            <a:srgbClr val="008000"/>
          </a:solidFill>
        </p:spPr>
        <p:txBody>
          <a:bodyPr/>
          <a:lstStyle/>
          <a:p>
            <a:r>
              <a:rPr lang="fr-FR" sz="4400" dirty="0" smtClean="0"/>
              <a:t>Bilan à mi-parcours </a:t>
            </a:r>
            <a:br>
              <a:rPr lang="fr-FR" sz="4400" dirty="0" smtClean="0"/>
            </a:br>
            <a:r>
              <a:rPr lang="fr-FR" sz="4400" dirty="0" smtClean="0"/>
              <a:t>de l’année universitaire 2020-2021 </a:t>
            </a:r>
            <a:br>
              <a:rPr lang="fr-FR" sz="4400" dirty="0" smtClean="0"/>
            </a:br>
            <a:r>
              <a:rPr lang="fr-FR" sz="4400" dirty="0" smtClean="0"/>
              <a:t>pour la Région Ouest</a:t>
            </a:r>
            <a:endParaRPr lang="fr-FR" sz="4400" dirty="0"/>
          </a:p>
        </p:txBody>
      </p:sp>
      <p:sp>
        <p:nvSpPr>
          <p:cNvPr id="6" name="Sous-titre 5"/>
          <p:cNvSpPr>
            <a:spLocks noGrp="1"/>
          </p:cNvSpPr>
          <p:nvPr>
            <p:ph type="subTitle" idx="1"/>
          </p:nvPr>
        </p:nvSpPr>
        <p:spPr>
          <a:xfrm>
            <a:off x="1808480" y="5219929"/>
            <a:ext cx="9144000" cy="909003"/>
          </a:xfrm>
        </p:spPr>
        <p:txBody>
          <a:bodyPr/>
          <a:lstStyle/>
          <a:p>
            <a:r>
              <a:rPr lang="fr-FR" dirty="0" smtClean="0"/>
              <a:t>Présenté par Prof. </a:t>
            </a:r>
            <a:r>
              <a:rPr lang="fr-FR" b="1" dirty="0" smtClean="0"/>
              <a:t>BALASKA </a:t>
            </a:r>
            <a:r>
              <a:rPr lang="fr-FR" b="1" dirty="0" err="1" smtClean="0"/>
              <a:t>Smain</a:t>
            </a:r>
            <a:endParaRPr lang="fr-FR" b="1" dirty="0" smtClean="0"/>
          </a:p>
          <a:p>
            <a:r>
              <a:rPr lang="fr-FR" dirty="0" smtClean="0"/>
              <a:t>(Président de la CRUO – Recteur de l’Université Oran 2)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idx="10"/>
          </p:nvPr>
        </p:nvSpPr>
        <p:spPr>
          <a:xfrm>
            <a:off x="987972" y="2156149"/>
            <a:ext cx="10762594" cy="802513"/>
          </a:xfrm>
        </p:spPr>
        <p:txBody>
          <a:bodyPr/>
          <a:lstStyle/>
          <a:p>
            <a:r>
              <a:rPr lang="fr-FR" b="1" dirty="0" smtClean="0"/>
              <a:t>Conférence Nationale des Universités</a:t>
            </a:r>
            <a:r>
              <a:rPr lang="fr-FR" b="1" dirty="0"/>
              <a:t> </a:t>
            </a:r>
            <a:r>
              <a:rPr lang="fr-FR" b="1" dirty="0" smtClean="0"/>
              <a:t>du Lundi 15 Mars 2021 à U-Alger 1 </a:t>
            </a:r>
            <a:endParaRPr lang="fr-FR" b="1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Quelques grands agrégats de la CRUO</a:t>
            </a:r>
            <a:endParaRPr lang="fr-FR" dirty="0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735724" y="1114425"/>
            <a:ext cx="11114476" cy="5040000"/>
          </a:xfrm>
        </p:spPr>
        <p:txBody>
          <a:bodyPr/>
          <a:lstStyle/>
          <a:p>
            <a:pPr lvl="0">
              <a:spcBef>
                <a:spcPts val="1200"/>
              </a:spcBef>
            </a:pPr>
            <a:r>
              <a:rPr lang="fr-FR" sz="2400" b="1" dirty="0" smtClean="0"/>
              <a:t>346</a:t>
            </a:r>
            <a:r>
              <a:rPr lang="fr-FR" sz="2400" b="1" dirty="0"/>
              <a:t> 051</a:t>
            </a:r>
            <a:r>
              <a:rPr lang="fr-FR" sz="2400" dirty="0"/>
              <a:t> </a:t>
            </a:r>
            <a:r>
              <a:rPr lang="fr-FR" sz="2400" b="1" dirty="0"/>
              <a:t>étudiants inscrits </a:t>
            </a:r>
            <a:r>
              <a:rPr lang="fr-FR" sz="2400" dirty="0"/>
              <a:t>au titre de l’année universitaire </a:t>
            </a:r>
            <a:r>
              <a:rPr lang="fr-FR" sz="2400" b="1" dirty="0"/>
              <a:t>2020-2021</a:t>
            </a:r>
            <a:r>
              <a:rPr lang="fr-FR" sz="2400" dirty="0"/>
              <a:t>.</a:t>
            </a:r>
          </a:p>
          <a:p>
            <a:pPr lvl="0">
              <a:spcBef>
                <a:spcPts val="1200"/>
              </a:spcBef>
            </a:pPr>
            <a:r>
              <a:rPr lang="fr-FR" sz="2400" b="1" dirty="0"/>
              <a:t>329 691 </a:t>
            </a:r>
            <a:r>
              <a:rPr lang="fr-FR" sz="2400" dirty="0"/>
              <a:t>étudiants inscrits </a:t>
            </a:r>
            <a:r>
              <a:rPr lang="fr-FR" sz="2400" b="1" dirty="0"/>
              <a:t>en graduation </a:t>
            </a:r>
            <a:r>
              <a:rPr lang="fr-FR" sz="2400" dirty="0"/>
              <a:t>(premier et second cycle) dont :</a:t>
            </a:r>
          </a:p>
          <a:p>
            <a:pPr lvl="1">
              <a:spcBef>
                <a:spcPts val="1200"/>
              </a:spcBef>
            </a:pPr>
            <a:r>
              <a:rPr lang="fr-FR" b="1" dirty="0"/>
              <a:t>303 195 </a:t>
            </a:r>
            <a:r>
              <a:rPr lang="fr-FR" dirty="0"/>
              <a:t>inscrits</a:t>
            </a:r>
            <a:r>
              <a:rPr lang="fr-FR" b="1" dirty="0"/>
              <a:t> </a:t>
            </a:r>
            <a:r>
              <a:rPr lang="fr-FR" dirty="0"/>
              <a:t>en formation</a:t>
            </a:r>
            <a:r>
              <a:rPr lang="fr-FR" b="1" dirty="0"/>
              <a:t> LMD </a:t>
            </a:r>
            <a:r>
              <a:rPr lang="fr-FR" dirty="0"/>
              <a:t>représentant une part de près de</a:t>
            </a:r>
            <a:r>
              <a:rPr lang="fr-FR" b="1" dirty="0"/>
              <a:t> 88 %</a:t>
            </a:r>
            <a:endParaRPr lang="fr-FR" dirty="0"/>
          </a:p>
          <a:p>
            <a:pPr lvl="1">
              <a:spcBef>
                <a:spcPts val="1200"/>
              </a:spcBef>
            </a:pPr>
            <a:r>
              <a:rPr lang="fr-FR" b="1" dirty="0"/>
              <a:t>6 180 </a:t>
            </a:r>
            <a:r>
              <a:rPr lang="fr-FR" dirty="0"/>
              <a:t>inscrits en formation</a:t>
            </a:r>
            <a:r>
              <a:rPr lang="fr-FR" b="1" dirty="0"/>
              <a:t> </a:t>
            </a:r>
            <a:r>
              <a:rPr lang="fr-FR" dirty="0"/>
              <a:t>d’</a:t>
            </a:r>
            <a:r>
              <a:rPr lang="fr-FR" b="1" dirty="0"/>
              <a:t>ingénieurs</a:t>
            </a:r>
            <a:r>
              <a:rPr lang="fr-FR" dirty="0"/>
              <a:t> à </a:t>
            </a:r>
            <a:r>
              <a:rPr lang="fr-FR" b="1" dirty="0" smtClean="0"/>
              <a:t>l’E.S. </a:t>
            </a:r>
            <a:r>
              <a:rPr lang="fr-FR" dirty="0" smtClean="0"/>
              <a:t>représentant près </a:t>
            </a:r>
            <a:r>
              <a:rPr lang="fr-FR" dirty="0"/>
              <a:t>de </a:t>
            </a:r>
            <a:r>
              <a:rPr lang="fr-FR" b="1" dirty="0"/>
              <a:t>2 %</a:t>
            </a:r>
            <a:endParaRPr lang="fr-FR" dirty="0"/>
          </a:p>
          <a:p>
            <a:pPr lvl="1">
              <a:spcBef>
                <a:spcPts val="1200"/>
              </a:spcBef>
            </a:pPr>
            <a:r>
              <a:rPr lang="fr-FR" b="1" dirty="0"/>
              <a:t>18 413</a:t>
            </a:r>
            <a:r>
              <a:rPr lang="fr-FR" dirty="0"/>
              <a:t> inscrits en formation </a:t>
            </a:r>
            <a:r>
              <a:rPr lang="fr-FR" b="1" dirty="0" smtClean="0"/>
              <a:t>SMV</a:t>
            </a:r>
            <a:r>
              <a:rPr lang="fr-FR" dirty="0" smtClean="0"/>
              <a:t>, </a:t>
            </a:r>
            <a:r>
              <a:rPr lang="fr-FR" dirty="0"/>
              <a:t>représentant une part d’un peu plus de </a:t>
            </a:r>
            <a:r>
              <a:rPr lang="fr-FR" b="1" dirty="0"/>
              <a:t>5 %</a:t>
            </a:r>
            <a:endParaRPr lang="fr-FR" dirty="0"/>
          </a:p>
          <a:p>
            <a:pPr lvl="1">
              <a:spcBef>
                <a:spcPts val="1200"/>
              </a:spcBef>
            </a:pPr>
            <a:r>
              <a:rPr lang="fr-FR" b="1" dirty="0"/>
              <a:t>1 903</a:t>
            </a:r>
            <a:r>
              <a:rPr lang="fr-FR" dirty="0"/>
              <a:t> inscrits en </a:t>
            </a:r>
            <a:r>
              <a:rPr lang="fr-FR" b="1" dirty="0"/>
              <a:t>formation de formateurs </a:t>
            </a:r>
            <a:r>
              <a:rPr lang="fr-FR" dirty="0"/>
              <a:t>à </a:t>
            </a:r>
            <a:r>
              <a:rPr lang="fr-FR" b="1" dirty="0"/>
              <a:t>l’ENS</a:t>
            </a:r>
            <a:r>
              <a:rPr lang="fr-FR" dirty="0"/>
              <a:t> pour le compte du MEN représentant une part de </a:t>
            </a:r>
            <a:r>
              <a:rPr lang="fr-FR" b="1" dirty="0"/>
              <a:t>0,5%</a:t>
            </a:r>
            <a:endParaRPr lang="fr-FR" dirty="0"/>
          </a:p>
          <a:p>
            <a:pPr lvl="0">
              <a:spcBef>
                <a:spcPts val="1200"/>
              </a:spcBef>
            </a:pPr>
            <a:r>
              <a:rPr lang="fr-FR" sz="2400" b="1" dirty="0"/>
              <a:t>16 360 </a:t>
            </a:r>
            <a:r>
              <a:rPr lang="fr-FR" sz="2400" dirty="0"/>
              <a:t>inscrits en </a:t>
            </a:r>
            <a:r>
              <a:rPr lang="fr-FR" sz="2400" b="1" dirty="0"/>
              <a:t>formation doctorale </a:t>
            </a:r>
            <a:r>
              <a:rPr lang="fr-FR" sz="2400" dirty="0"/>
              <a:t>représentant la part de près de près de</a:t>
            </a:r>
            <a:r>
              <a:rPr lang="fr-FR" sz="2400" b="1" dirty="0"/>
              <a:t> 4,5 %</a:t>
            </a:r>
            <a:endParaRPr lang="fr-FR" sz="2400" dirty="0"/>
          </a:p>
          <a:p>
            <a:pPr lvl="0">
              <a:spcBef>
                <a:spcPts val="1200"/>
              </a:spcBef>
            </a:pPr>
            <a:r>
              <a:rPr lang="fr-FR" sz="2400" b="1" dirty="0"/>
              <a:t>15 265</a:t>
            </a:r>
            <a:r>
              <a:rPr lang="fr-FR" sz="2400" dirty="0"/>
              <a:t> </a:t>
            </a:r>
            <a:r>
              <a:rPr lang="fr-FR" sz="2400" b="1" dirty="0"/>
              <a:t>enseignants permanents </a:t>
            </a:r>
            <a:r>
              <a:rPr lang="fr-FR" sz="2400" dirty="0"/>
              <a:t>dont </a:t>
            </a:r>
            <a:r>
              <a:rPr lang="fr-FR" sz="2400" b="1" dirty="0"/>
              <a:t>6 389</a:t>
            </a:r>
            <a:r>
              <a:rPr lang="fr-FR" sz="2400" dirty="0"/>
              <a:t> de rang magistral </a:t>
            </a:r>
            <a:r>
              <a:rPr lang="fr-FR" sz="2400" dirty="0" smtClean="0"/>
              <a:t>( TRM = </a:t>
            </a:r>
            <a:r>
              <a:rPr lang="fr-FR" sz="2400" b="1" dirty="0" smtClean="0"/>
              <a:t>42% )</a:t>
            </a:r>
            <a:endParaRPr lang="fr-FR" sz="2400" dirty="0"/>
          </a:p>
          <a:p>
            <a:pPr lvl="0">
              <a:spcBef>
                <a:spcPts val="1200"/>
              </a:spcBef>
            </a:pPr>
            <a:r>
              <a:rPr lang="fr-FR" sz="2400" dirty="0"/>
              <a:t> </a:t>
            </a:r>
            <a:r>
              <a:rPr lang="fr-FR" sz="2400" b="1" dirty="0"/>
              <a:t>3 799</a:t>
            </a:r>
            <a:r>
              <a:rPr lang="fr-FR" sz="2400" dirty="0"/>
              <a:t> enseignants </a:t>
            </a:r>
            <a:r>
              <a:rPr lang="fr-FR" sz="2400" b="1" dirty="0"/>
              <a:t>vacataires et associés </a:t>
            </a:r>
            <a:r>
              <a:rPr lang="fr-FR" sz="2400" dirty="0"/>
              <a:t>équivalent au un quart de l’effectif des enseignants </a:t>
            </a:r>
            <a:r>
              <a:rPr lang="fr-FR" sz="2400" dirty="0" smtClean="0"/>
              <a:t>permanents.</a:t>
            </a:r>
            <a:endParaRPr lang="fr-FR" sz="24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Rapport de la CRUO pour la CNU du 15 Mars 2021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5D470C-B76B-422E-B7B3-A4B630188445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7152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831849" y="2235200"/>
            <a:ext cx="10800000" cy="3198647"/>
          </a:xfrm>
        </p:spPr>
        <p:txBody>
          <a:bodyPr/>
          <a:lstStyle/>
          <a:p>
            <a:r>
              <a:rPr lang="fr-FR" sz="5400" dirty="0">
                <a:effectLst/>
              </a:rPr>
              <a:t>Bilan du résultat de l’année universitaire </a:t>
            </a:r>
            <a:r>
              <a:rPr lang="fr-FR" sz="5400" dirty="0" smtClean="0">
                <a:effectLst/>
              </a:rPr>
              <a:t>2019-2020</a:t>
            </a:r>
            <a:br>
              <a:rPr lang="fr-FR" sz="5400" dirty="0" smtClean="0">
                <a:effectLst/>
              </a:rPr>
            </a:br>
            <a:r>
              <a:rPr lang="fr-FR" sz="5400" dirty="0" smtClean="0">
                <a:effectLst/>
              </a:rPr>
              <a:t/>
            </a:r>
            <a:br>
              <a:rPr lang="fr-FR" sz="5400" dirty="0" smtClean="0">
                <a:effectLst/>
              </a:rPr>
            </a:br>
            <a:r>
              <a:rPr lang="fr-FR" sz="5400" dirty="0" smtClean="0"/>
              <a:t>Effectifs </a:t>
            </a:r>
            <a:r>
              <a:rPr lang="fr-FR" sz="5400" dirty="0"/>
              <a:t>des diplômés sortants </a:t>
            </a:r>
            <a:endParaRPr lang="fr-FR" sz="44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Rapport de la CRUO pour la CNU du 15 Mars 2021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fr-FR" dirty="0" smtClean="0"/>
              <a:t>-IV-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5D470C-B76B-422E-B7B3-A4B630188445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4686199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Bilan global des diplômés de l’ A.U. 2019-2020 </a:t>
            </a:r>
            <a:endParaRPr lang="fr-FR" dirty="0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345440" y="1114425"/>
            <a:ext cx="11504760" cy="5040000"/>
          </a:xfrm>
        </p:spPr>
        <p:txBody>
          <a:bodyPr/>
          <a:lstStyle/>
          <a:p>
            <a:pPr marL="357188" lvl="0" indent="-357188" algn="just">
              <a:lnSpc>
                <a:spcPct val="100000"/>
              </a:lnSpc>
              <a:spcBef>
                <a:spcPts val="600"/>
              </a:spcBef>
            </a:pPr>
            <a:r>
              <a:rPr lang="fr-FR" b="1" dirty="0"/>
              <a:t>94 357</a:t>
            </a:r>
            <a:r>
              <a:rPr lang="fr-FR" dirty="0"/>
              <a:t> diplômés sortants représentant une part de près de </a:t>
            </a:r>
            <a:r>
              <a:rPr lang="fr-FR" b="1" dirty="0"/>
              <a:t>27 %</a:t>
            </a:r>
            <a:r>
              <a:rPr lang="fr-FR" dirty="0"/>
              <a:t> des inscrits de l’année en cours et dont </a:t>
            </a:r>
            <a:r>
              <a:rPr lang="fr-FR" dirty="0" smtClean="0"/>
              <a:t>:</a:t>
            </a:r>
          </a:p>
          <a:p>
            <a:pPr marL="987425" lvl="1" indent="-530225" algn="just">
              <a:lnSpc>
                <a:spcPct val="100000"/>
              </a:lnSpc>
              <a:spcBef>
                <a:spcPts val="600"/>
              </a:spcBef>
              <a:buClr>
                <a:srgbClr val="00B050"/>
              </a:buClr>
            </a:pPr>
            <a:r>
              <a:rPr lang="fr-FR" sz="2800" b="1" dirty="0" smtClean="0"/>
              <a:t>52</a:t>
            </a:r>
            <a:r>
              <a:rPr lang="fr-FR" sz="2800" b="1" dirty="0"/>
              <a:t> 374</a:t>
            </a:r>
            <a:r>
              <a:rPr lang="fr-FR" sz="2800" dirty="0"/>
              <a:t> diplômés de </a:t>
            </a:r>
            <a:r>
              <a:rPr lang="fr-FR" sz="2800" b="1" dirty="0"/>
              <a:t>Licence LMD </a:t>
            </a:r>
            <a:r>
              <a:rPr lang="fr-FR" sz="2800" dirty="0"/>
              <a:t>représentant une part de </a:t>
            </a:r>
            <a:r>
              <a:rPr lang="fr-FR" sz="2800" b="1" dirty="0"/>
              <a:t>55,5 %</a:t>
            </a:r>
            <a:r>
              <a:rPr lang="fr-FR" sz="2800" dirty="0"/>
              <a:t> ;</a:t>
            </a:r>
          </a:p>
          <a:p>
            <a:pPr marL="987425" lvl="1" indent="-530225" algn="just">
              <a:lnSpc>
                <a:spcPct val="100000"/>
              </a:lnSpc>
              <a:spcBef>
                <a:spcPts val="600"/>
              </a:spcBef>
              <a:buClr>
                <a:srgbClr val="00B050"/>
              </a:buClr>
            </a:pPr>
            <a:r>
              <a:rPr lang="fr-FR" sz="2800" b="1" dirty="0"/>
              <a:t>38 716</a:t>
            </a:r>
            <a:r>
              <a:rPr lang="fr-FR" sz="2800" dirty="0"/>
              <a:t> diplômés de </a:t>
            </a:r>
            <a:r>
              <a:rPr lang="fr-FR" sz="2800" b="1" dirty="0"/>
              <a:t>Master LMD </a:t>
            </a:r>
            <a:r>
              <a:rPr lang="fr-FR" sz="2800" dirty="0"/>
              <a:t>représentant une part de </a:t>
            </a:r>
            <a:r>
              <a:rPr lang="fr-FR" sz="2800" b="1" dirty="0"/>
              <a:t>41 %</a:t>
            </a:r>
            <a:r>
              <a:rPr lang="fr-FR" sz="2800" dirty="0"/>
              <a:t> ; </a:t>
            </a:r>
          </a:p>
          <a:p>
            <a:pPr marL="987425" lvl="1" indent="-530225" algn="just">
              <a:lnSpc>
                <a:spcPct val="100000"/>
              </a:lnSpc>
              <a:spcBef>
                <a:spcPts val="600"/>
              </a:spcBef>
              <a:buClr>
                <a:srgbClr val="00B050"/>
              </a:buClr>
            </a:pPr>
            <a:r>
              <a:rPr lang="fr-FR" sz="2800" b="1" dirty="0"/>
              <a:t>1 636</a:t>
            </a:r>
            <a:r>
              <a:rPr lang="fr-FR" sz="2800" dirty="0"/>
              <a:t> diplômés des </a:t>
            </a:r>
            <a:r>
              <a:rPr lang="fr-FR" sz="2800" b="1" dirty="0"/>
              <a:t>Sciences Médicales et Vétérinaires </a:t>
            </a:r>
            <a:r>
              <a:rPr lang="fr-FR" sz="2800" dirty="0"/>
              <a:t>représentant une part de près de </a:t>
            </a:r>
            <a:r>
              <a:rPr lang="fr-FR" sz="2800" b="1" dirty="0"/>
              <a:t>1,8 %</a:t>
            </a:r>
            <a:r>
              <a:rPr lang="fr-FR" sz="2800" dirty="0"/>
              <a:t> ; </a:t>
            </a:r>
          </a:p>
          <a:p>
            <a:pPr marL="987425" lvl="1" indent="-530225" algn="just">
              <a:lnSpc>
                <a:spcPct val="100000"/>
              </a:lnSpc>
              <a:spcBef>
                <a:spcPts val="600"/>
              </a:spcBef>
              <a:buClr>
                <a:srgbClr val="00B050"/>
              </a:buClr>
            </a:pPr>
            <a:r>
              <a:rPr lang="fr-FR" sz="2800" b="1" dirty="0"/>
              <a:t>974</a:t>
            </a:r>
            <a:r>
              <a:rPr lang="fr-FR" sz="2800" dirty="0"/>
              <a:t> diplômés </a:t>
            </a:r>
            <a:r>
              <a:rPr lang="fr-FR" sz="2800" b="1" dirty="0"/>
              <a:t>ingénieurs des Ecoles Supérieures </a:t>
            </a:r>
            <a:r>
              <a:rPr lang="fr-FR" sz="2800" dirty="0"/>
              <a:t>représentant une part de </a:t>
            </a:r>
            <a:r>
              <a:rPr lang="fr-FR" sz="2800" b="1" dirty="0"/>
              <a:t>1 %</a:t>
            </a:r>
            <a:r>
              <a:rPr lang="fr-FR" sz="2800" dirty="0"/>
              <a:t> ;</a:t>
            </a:r>
          </a:p>
          <a:p>
            <a:pPr marL="987425" lvl="1" indent="-530225" algn="just">
              <a:lnSpc>
                <a:spcPct val="100000"/>
              </a:lnSpc>
              <a:spcBef>
                <a:spcPts val="600"/>
              </a:spcBef>
              <a:buClr>
                <a:srgbClr val="00B050"/>
              </a:buClr>
            </a:pPr>
            <a:r>
              <a:rPr lang="fr-FR" sz="2800" b="1" dirty="0"/>
              <a:t>657</a:t>
            </a:r>
            <a:r>
              <a:rPr lang="fr-FR" sz="2800" dirty="0"/>
              <a:t> diplômés des </a:t>
            </a:r>
            <a:r>
              <a:rPr lang="fr-FR" sz="2800" b="1" dirty="0"/>
              <a:t>Ecoles Normales Supérieures </a:t>
            </a:r>
            <a:r>
              <a:rPr lang="fr-FR" sz="2800" dirty="0"/>
              <a:t>représentant une part de </a:t>
            </a:r>
            <a:r>
              <a:rPr lang="fr-FR" sz="2800" b="1" dirty="0"/>
              <a:t>0,7 </a:t>
            </a:r>
            <a:r>
              <a:rPr lang="fr-FR" sz="2800" b="1" dirty="0" smtClean="0"/>
              <a:t>%.</a:t>
            </a:r>
            <a:endParaRPr lang="fr-FR" sz="2800" dirty="0" smtClean="0"/>
          </a:p>
          <a:p>
            <a:pPr lvl="0" algn="just">
              <a:lnSpc>
                <a:spcPct val="100000"/>
              </a:lnSpc>
              <a:spcBef>
                <a:spcPts val="600"/>
              </a:spcBef>
            </a:pP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Rapport de la CRUO pour la CNU du 15 Mars 2021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5D470C-B76B-422E-B7B3-A4B630188445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9673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Taux de réussite </a:t>
            </a:r>
            <a:r>
              <a:rPr lang="fr-FR" dirty="0" smtClean="0"/>
              <a:t>par </a:t>
            </a:r>
            <a:r>
              <a:rPr lang="fr-FR" dirty="0"/>
              <a:t>catégorie de formation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Rapport de la CRUO pour la CNU du 15 Mars 2021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A45A4E-14F6-474E-9EEE-AF1EA9678214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  <p:sp>
        <p:nvSpPr>
          <p:cNvPr id="6" name="Espace réservé du contenu 7"/>
          <p:cNvSpPr>
            <a:spLocks noGrp="1"/>
          </p:cNvSpPr>
          <p:nvPr>
            <p:ph idx="1"/>
          </p:nvPr>
        </p:nvSpPr>
        <p:spPr>
          <a:xfrm>
            <a:off x="330200" y="3651522"/>
            <a:ext cx="11520000" cy="2612645"/>
          </a:xfrm>
        </p:spPr>
        <p:txBody>
          <a:bodyPr/>
          <a:lstStyle/>
          <a:p>
            <a:pPr lvl="0" algn="just"/>
            <a:r>
              <a:rPr lang="fr-FR" dirty="0" smtClean="0"/>
              <a:t>Taux </a:t>
            </a:r>
            <a:r>
              <a:rPr lang="fr-FR" dirty="0"/>
              <a:t>de réussite identiques </a:t>
            </a:r>
            <a:r>
              <a:rPr lang="fr-FR" dirty="0" smtClean="0"/>
              <a:t>de </a:t>
            </a:r>
            <a:r>
              <a:rPr lang="fr-FR" b="1" dirty="0"/>
              <a:t>88 %</a:t>
            </a:r>
            <a:r>
              <a:rPr lang="fr-FR" dirty="0"/>
              <a:t> </a:t>
            </a:r>
            <a:r>
              <a:rPr lang="fr-FR" dirty="0" smtClean="0"/>
              <a:t>pour les </a:t>
            </a:r>
            <a:r>
              <a:rPr lang="fr-FR" b="1" dirty="0" smtClean="0"/>
              <a:t>Licence et Master LMD. </a:t>
            </a:r>
            <a:endParaRPr lang="fr-FR" dirty="0" smtClean="0"/>
          </a:p>
          <a:p>
            <a:pPr lvl="0" algn="just"/>
            <a:r>
              <a:rPr lang="fr-FR" dirty="0" smtClean="0"/>
              <a:t>Taux </a:t>
            </a:r>
            <a:r>
              <a:rPr lang="fr-FR" dirty="0"/>
              <a:t>de réussite de </a:t>
            </a:r>
            <a:r>
              <a:rPr lang="fr-FR" b="1" dirty="0"/>
              <a:t>94 %</a:t>
            </a:r>
            <a:r>
              <a:rPr lang="fr-FR" dirty="0"/>
              <a:t> </a:t>
            </a:r>
            <a:r>
              <a:rPr lang="fr-FR" dirty="0" smtClean="0"/>
              <a:t>pour le </a:t>
            </a:r>
            <a:r>
              <a:rPr lang="fr-FR" b="1" dirty="0"/>
              <a:t>cycle préparatoire </a:t>
            </a:r>
            <a:r>
              <a:rPr lang="fr-FR" b="1" dirty="0" smtClean="0"/>
              <a:t> </a:t>
            </a:r>
            <a:r>
              <a:rPr lang="fr-FR" dirty="0" smtClean="0"/>
              <a:t>de l’</a:t>
            </a:r>
            <a:r>
              <a:rPr lang="fr-FR" b="1" dirty="0" smtClean="0"/>
              <a:t>ES</a:t>
            </a:r>
            <a:r>
              <a:rPr lang="fr-FR" dirty="0" smtClean="0"/>
              <a:t> et </a:t>
            </a:r>
            <a:r>
              <a:rPr lang="fr-FR" dirty="0"/>
              <a:t>atteint </a:t>
            </a:r>
            <a:r>
              <a:rPr lang="fr-FR" b="1" dirty="0"/>
              <a:t>98 %</a:t>
            </a:r>
            <a:r>
              <a:rPr lang="fr-FR" dirty="0"/>
              <a:t> pour le second cycle d’ingénieur. </a:t>
            </a:r>
            <a:endParaRPr lang="fr-FR" dirty="0" smtClean="0"/>
          </a:p>
          <a:p>
            <a:pPr lvl="0" algn="just"/>
            <a:r>
              <a:rPr lang="fr-FR" dirty="0" smtClean="0"/>
              <a:t>Taux </a:t>
            </a:r>
            <a:r>
              <a:rPr lang="fr-FR" dirty="0"/>
              <a:t>de réussite de </a:t>
            </a:r>
            <a:r>
              <a:rPr lang="fr-FR" b="1" dirty="0"/>
              <a:t>91 %</a:t>
            </a:r>
            <a:r>
              <a:rPr lang="fr-FR" dirty="0"/>
              <a:t> </a:t>
            </a:r>
            <a:r>
              <a:rPr lang="fr-FR" dirty="0" smtClean="0"/>
              <a:t>pour </a:t>
            </a:r>
            <a:r>
              <a:rPr lang="fr-FR" dirty="0"/>
              <a:t>les </a:t>
            </a:r>
            <a:r>
              <a:rPr lang="fr-FR" b="1" dirty="0" smtClean="0"/>
              <a:t>SMV</a:t>
            </a:r>
            <a:r>
              <a:rPr lang="fr-FR" dirty="0" smtClean="0"/>
              <a:t> dans </a:t>
            </a:r>
            <a:r>
              <a:rPr lang="fr-FR" dirty="0"/>
              <a:t>l’ensemble, </a:t>
            </a:r>
            <a:endParaRPr lang="fr-FR" dirty="0" smtClean="0"/>
          </a:p>
          <a:p>
            <a:pPr lvl="0" algn="just"/>
            <a:r>
              <a:rPr lang="fr-FR" dirty="0" smtClean="0"/>
              <a:t>Taux </a:t>
            </a:r>
            <a:r>
              <a:rPr lang="fr-FR" dirty="0"/>
              <a:t>de réussite de </a:t>
            </a:r>
            <a:r>
              <a:rPr lang="fr-FR" b="1" dirty="0"/>
              <a:t>100</a:t>
            </a:r>
            <a:r>
              <a:rPr lang="fr-FR" b="1" dirty="0" smtClean="0"/>
              <a:t>% </a:t>
            </a:r>
            <a:r>
              <a:rPr lang="fr-FR" dirty="0" smtClean="0"/>
              <a:t>pour la </a:t>
            </a:r>
            <a:r>
              <a:rPr lang="fr-FR" b="1" dirty="0"/>
              <a:t>formation de formateurs </a:t>
            </a:r>
            <a:r>
              <a:rPr lang="fr-FR" dirty="0"/>
              <a:t>dans les </a:t>
            </a:r>
            <a:r>
              <a:rPr lang="fr-FR" b="1" dirty="0" smtClean="0"/>
              <a:t>ENS</a:t>
            </a:r>
            <a:r>
              <a:rPr lang="fr-FR" dirty="0" smtClean="0"/>
              <a:t>. </a:t>
            </a:r>
            <a:endParaRPr lang="fr-FR" dirty="0"/>
          </a:p>
        </p:txBody>
      </p:sp>
      <p:pic>
        <p:nvPicPr>
          <p:cNvPr id="7" name="Imag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468" y="1097508"/>
            <a:ext cx="8807669" cy="25540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3942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Evolution du taux de réussite sur les 3 dernières années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Rapport de la CRUO pour la CNU du 15 Mars 2021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A45A4E-14F6-474E-9EEE-AF1EA9678214}" type="slidenum">
              <a:rPr lang="fr-FR" smtClean="0"/>
              <a:pPr>
                <a:defRPr/>
              </a:pPr>
              <a:t>14</a:t>
            </a:fld>
            <a:endParaRPr lang="fr-FR"/>
          </a:p>
        </p:txBody>
      </p:sp>
      <p:sp>
        <p:nvSpPr>
          <p:cNvPr id="6" name="Espace réservé du contenu 7"/>
          <p:cNvSpPr>
            <a:spLocks noGrp="1"/>
          </p:cNvSpPr>
          <p:nvPr>
            <p:ph idx="1"/>
          </p:nvPr>
        </p:nvSpPr>
        <p:spPr>
          <a:xfrm>
            <a:off x="330200" y="3279229"/>
            <a:ext cx="11520000" cy="2879834"/>
          </a:xfrm>
        </p:spPr>
        <p:txBody>
          <a:bodyPr/>
          <a:lstStyle/>
          <a:p>
            <a:pPr lvl="0" algn="just"/>
            <a:r>
              <a:rPr lang="fr-FR" dirty="0"/>
              <a:t>L’analyse rétrospective </a:t>
            </a:r>
            <a:r>
              <a:rPr lang="fr-FR" dirty="0" smtClean="0"/>
              <a:t>sur </a:t>
            </a:r>
            <a:r>
              <a:rPr lang="fr-FR" dirty="0"/>
              <a:t>les 03 dernières années </a:t>
            </a:r>
            <a:r>
              <a:rPr lang="fr-FR" dirty="0" smtClean="0"/>
              <a:t>universitaires </a:t>
            </a:r>
            <a:r>
              <a:rPr lang="fr-FR" dirty="0"/>
              <a:t>révèle que </a:t>
            </a:r>
            <a:r>
              <a:rPr lang="fr-FR" dirty="0" smtClean="0"/>
              <a:t>les </a:t>
            </a:r>
            <a:r>
              <a:rPr lang="fr-FR" dirty="0"/>
              <a:t>taux de réussite sont </a:t>
            </a:r>
            <a:r>
              <a:rPr lang="fr-FR" b="1" dirty="0" smtClean="0"/>
              <a:t>stables</a:t>
            </a:r>
            <a:r>
              <a:rPr lang="fr-FR" dirty="0" smtClean="0"/>
              <a:t>, voire </a:t>
            </a:r>
            <a:r>
              <a:rPr lang="fr-FR" dirty="0"/>
              <a:t>même </a:t>
            </a:r>
            <a:r>
              <a:rPr lang="fr-FR" b="1" dirty="0"/>
              <a:t>meilleurs</a:t>
            </a:r>
            <a:r>
              <a:rPr lang="fr-FR" dirty="0"/>
              <a:t> pour l’année universitaire 2019-2020 </a:t>
            </a:r>
            <a:r>
              <a:rPr lang="fr-FR" dirty="0" smtClean="0"/>
              <a:t>notamment pour </a:t>
            </a:r>
            <a:r>
              <a:rPr lang="fr-FR" dirty="0"/>
              <a:t>les cycles de </a:t>
            </a:r>
            <a:r>
              <a:rPr lang="fr-FR" dirty="0" smtClean="0"/>
              <a:t>Licence </a:t>
            </a:r>
            <a:r>
              <a:rPr lang="fr-FR" dirty="0"/>
              <a:t>et </a:t>
            </a:r>
            <a:r>
              <a:rPr lang="fr-FR" dirty="0" smtClean="0"/>
              <a:t>Master. </a:t>
            </a:r>
          </a:p>
          <a:p>
            <a:pPr lvl="0" algn="just"/>
            <a:r>
              <a:rPr lang="fr-FR" dirty="0" smtClean="0"/>
              <a:t>On </a:t>
            </a:r>
            <a:r>
              <a:rPr lang="fr-FR" dirty="0"/>
              <a:t>peut attribuer cette amélioration </a:t>
            </a:r>
            <a:r>
              <a:rPr lang="fr-FR" dirty="0" smtClean="0"/>
              <a:t>à </a:t>
            </a:r>
            <a:r>
              <a:rPr lang="fr-FR" dirty="0"/>
              <a:t>l’effet des dispositions de l’arrêté </a:t>
            </a:r>
            <a:r>
              <a:rPr lang="fr-FR" b="1" dirty="0"/>
              <a:t>633</a:t>
            </a:r>
            <a:r>
              <a:rPr lang="fr-FR" dirty="0"/>
              <a:t> du 28 Août 2020 portant mesures exceptionnelles autorisées durant la période de covid’19 ayant induit un allégement des conditions d’évaluation et de </a:t>
            </a:r>
            <a:r>
              <a:rPr lang="fr-FR" dirty="0" smtClean="0"/>
              <a:t>réussite.</a:t>
            </a:r>
            <a:endParaRPr lang="fr-FR" dirty="0"/>
          </a:p>
        </p:txBody>
      </p:sp>
      <p:pic>
        <p:nvPicPr>
          <p:cNvPr id="7" name="Imag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759" y="1143982"/>
            <a:ext cx="8133429" cy="20616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3512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Taux de réussite pour les SMV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Rapport de la CRUO pour la CNU du 15 Mars 2021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A45A4E-14F6-474E-9EEE-AF1EA9678214}" type="slidenum">
              <a:rPr lang="fr-FR" smtClean="0"/>
              <a:pPr>
                <a:defRPr/>
              </a:pPr>
              <a:t>15</a:t>
            </a:fld>
            <a:endParaRPr lang="fr-FR"/>
          </a:p>
        </p:txBody>
      </p:sp>
      <p:sp>
        <p:nvSpPr>
          <p:cNvPr id="6" name="Espace réservé du contenu 7"/>
          <p:cNvSpPr>
            <a:spLocks noGrp="1"/>
          </p:cNvSpPr>
          <p:nvPr>
            <p:ph idx="1"/>
          </p:nvPr>
        </p:nvSpPr>
        <p:spPr>
          <a:xfrm>
            <a:off x="330200" y="3468413"/>
            <a:ext cx="11520000" cy="2490953"/>
          </a:xfrm>
        </p:spPr>
        <p:txBody>
          <a:bodyPr/>
          <a:lstStyle/>
          <a:p>
            <a:pPr lvl="0" algn="just"/>
            <a:r>
              <a:rPr lang="fr-FR" dirty="0"/>
              <a:t>Pour les </a:t>
            </a:r>
            <a:r>
              <a:rPr lang="fr-FR" b="1" dirty="0"/>
              <a:t>Sciences Médicales </a:t>
            </a:r>
            <a:r>
              <a:rPr lang="fr-FR" dirty="0"/>
              <a:t>et par filière de formation</a:t>
            </a:r>
            <a:r>
              <a:rPr lang="fr-FR" dirty="0" smtClean="0"/>
              <a:t>, selon les données transmises par les établissements, </a:t>
            </a:r>
            <a:r>
              <a:rPr lang="fr-FR" dirty="0"/>
              <a:t>le taux de réussite de l’année universitaire 2019-2020 le plus bas correspond à la filière </a:t>
            </a:r>
            <a:r>
              <a:rPr lang="fr-FR" b="1" dirty="0"/>
              <a:t>Pharmacie</a:t>
            </a:r>
            <a:r>
              <a:rPr lang="fr-FR" dirty="0"/>
              <a:t> avec </a:t>
            </a:r>
            <a:r>
              <a:rPr lang="fr-FR" b="1" dirty="0"/>
              <a:t>81 %</a:t>
            </a:r>
            <a:r>
              <a:rPr lang="fr-FR" dirty="0"/>
              <a:t>, il passe à </a:t>
            </a:r>
            <a:r>
              <a:rPr lang="fr-FR" b="1" dirty="0"/>
              <a:t>93 %</a:t>
            </a:r>
            <a:r>
              <a:rPr lang="fr-FR" dirty="0"/>
              <a:t> pour la filière </a:t>
            </a:r>
            <a:r>
              <a:rPr lang="fr-FR" b="1" dirty="0"/>
              <a:t>Médecine</a:t>
            </a:r>
            <a:r>
              <a:rPr lang="fr-FR" dirty="0"/>
              <a:t> et atteint </a:t>
            </a:r>
            <a:r>
              <a:rPr lang="fr-FR" b="1" dirty="0"/>
              <a:t>100 %</a:t>
            </a:r>
            <a:r>
              <a:rPr lang="fr-FR" dirty="0"/>
              <a:t> pour la </a:t>
            </a:r>
            <a:r>
              <a:rPr lang="fr-FR" b="1" dirty="0"/>
              <a:t>Médecine dentaire </a:t>
            </a:r>
            <a:r>
              <a:rPr lang="fr-FR" dirty="0"/>
              <a:t>et les</a:t>
            </a:r>
            <a:r>
              <a:rPr lang="fr-FR" b="1" dirty="0"/>
              <a:t> Sciences Vétérinaires</a:t>
            </a:r>
            <a:r>
              <a:rPr lang="fr-FR" dirty="0" smtClean="0"/>
              <a:t>.</a:t>
            </a:r>
            <a:endParaRPr lang="fr-FR" dirty="0"/>
          </a:p>
        </p:txBody>
      </p:sp>
      <p:pic>
        <p:nvPicPr>
          <p:cNvPr id="7" name="Imag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069" y="1049388"/>
            <a:ext cx="8061434" cy="22403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4235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Taux de réussite de la formation à l’Ecole Supérieure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Rapport de la CRUO pour la CNU du 15 Mars 2021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A45A4E-14F6-474E-9EEE-AF1EA9678214}" type="slidenum">
              <a:rPr lang="fr-FR" smtClean="0"/>
              <a:pPr>
                <a:defRPr/>
              </a:pPr>
              <a:t>16</a:t>
            </a:fld>
            <a:endParaRPr lang="fr-FR"/>
          </a:p>
        </p:txBody>
      </p:sp>
      <p:sp>
        <p:nvSpPr>
          <p:cNvPr id="6" name="Espace réservé du contenu 7"/>
          <p:cNvSpPr>
            <a:spLocks noGrp="1"/>
          </p:cNvSpPr>
          <p:nvPr>
            <p:ph idx="1"/>
          </p:nvPr>
        </p:nvSpPr>
        <p:spPr>
          <a:xfrm>
            <a:off x="330200" y="4519448"/>
            <a:ext cx="11520000" cy="1744718"/>
          </a:xfrm>
        </p:spPr>
        <p:txBody>
          <a:bodyPr/>
          <a:lstStyle/>
          <a:p>
            <a:pPr algn="just"/>
            <a:r>
              <a:rPr lang="fr-FR" dirty="0"/>
              <a:t>les taux de réussite par </a:t>
            </a:r>
            <a:r>
              <a:rPr lang="fr-FR" b="1" dirty="0"/>
              <a:t>domaine de formation </a:t>
            </a:r>
            <a:r>
              <a:rPr lang="fr-FR" dirty="0"/>
              <a:t>ne révèle pas de grands écarts aussi bien dans le cycle de la </a:t>
            </a:r>
            <a:r>
              <a:rPr lang="fr-FR" b="1" dirty="0"/>
              <a:t>formation préparatoire </a:t>
            </a:r>
            <a:r>
              <a:rPr lang="fr-FR" dirty="0"/>
              <a:t>caractérisée par la réussite au concours national d’accès à la formation de second cycle, que celui de la </a:t>
            </a:r>
            <a:r>
              <a:rPr lang="fr-FR" b="1" dirty="0"/>
              <a:t>formation de spécialité </a:t>
            </a:r>
            <a:r>
              <a:rPr lang="fr-FR" dirty="0"/>
              <a:t>du second cycle.</a:t>
            </a:r>
          </a:p>
        </p:txBody>
      </p:sp>
      <p:pic>
        <p:nvPicPr>
          <p:cNvPr id="7" name="Imag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181" y="1220841"/>
            <a:ext cx="6379778" cy="31619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6044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Taux de réussite par Domaine de Formation LMD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Rapport de la CRUO pour la CNU du 15 Mars 2021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A45A4E-14F6-474E-9EEE-AF1EA9678214}" type="slidenum">
              <a:rPr lang="fr-FR" smtClean="0"/>
              <a:pPr>
                <a:defRPr/>
              </a:pPr>
              <a:t>17</a:t>
            </a:fld>
            <a:endParaRPr lang="fr-FR"/>
          </a:p>
        </p:txBody>
      </p:sp>
      <p:sp>
        <p:nvSpPr>
          <p:cNvPr id="6" name="Espace réservé du contenu 7"/>
          <p:cNvSpPr>
            <a:spLocks noGrp="1"/>
          </p:cNvSpPr>
          <p:nvPr>
            <p:ph idx="1"/>
          </p:nvPr>
        </p:nvSpPr>
        <p:spPr>
          <a:xfrm>
            <a:off x="330200" y="4698123"/>
            <a:ext cx="11520000" cy="1303283"/>
          </a:xfrm>
        </p:spPr>
        <p:txBody>
          <a:bodyPr/>
          <a:lstStyle/>
          <a:p>
            <a:pPr algn="just"/>
            <a:r>
              <a:rPr lang="fr-FR" dirty="0" smtClean="0"/>
              <a:t>Le </a:t>
            </a:r>
            <a:r>
              <a:rPr lang="fr-FR" dirty="0"/>
              <a:t>taux de réussite présente une disparité notable par domaine : La valeur la plus basse étant celle du domaine </a:t>
            </a:r>
            <a:r>
              <a:rPr lang="fr-FR" b="1" dirty="0"/>
              <a:t>LLE</a:t>
            </a:r>
            <a:r>
              <a:rPr lang="fr-FR" dirty="0"/>
              <a:t> pour le niveau Master avec </a:t>
            </a:r>
            <a:r>
              <a:rPr lang="fr-FR" b="1" dirty="0"/>
              <a:t>76 %</a:t>
            </a:r>
            <a:r>
              <a:rPr lang="fr-FR" dirty="0"/>
              <a:t> et celle la plus élevée étant celle de l’</a:t>
            </a:r>
            <a:r>
              <a:rPr lang="fr-FR" b="1" dirty="0"/>
              <a:t>AUMV</a:t>
            </a:r>
            <a:r>
              <a:rPr lang="fr-FR" dirty="0"/>
              <a:t> pour le niveau Master avec </a:t>
            </a:r>
            <a:r>
              <a:rPr lang="fr-FR" b="1" dirty="0"/>
              <a:t>97 %</a:t>
            </a:r>
            <a:r>
              <a:rPr lang="fr-FR" dirty="0"/>
              <a:t>.</a:t>
            </a:r>
          </a:p>
        </p:txBody>
      </p:sp>
      <p:pic>
        <p:nvPicPr>
          <p:cNvPr id="7" name="Imag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40" y="1104349"/>
            <a:ext cx="11504759" cy="34781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7497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Taux de réussite de la Formation de formateurs à l’ENS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Rapport de la CRUO pour la CNU du 15 Mars 2021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A45A4E-14F6-474E-9EEE-AF1EA9678214}" type="slidenum">
              <a:rPr lang="fr-FR" smtClean="0"/>
              <a:pPr>
                <a:defRPr/>
              </a:pPr>
              <a:t>18</a:t>
            </a:fld>
            <a:endParaRPr lang="fr-FR"/>
          </a:p>
        </p:txBody>
      </p:sp>
      <p:sp>
        <p:nvSpPr>
          <p:cNvPr id="6" name="Espace réservé du contenu 7"/>
          <p:cNvSpPr>
            <a:spLocks noGrp="1"/>
          </p:cNvSpPr>
          <p:nvPr>
            <p:ph idx="1"/>
          </p:nvPr>
        </p:nvSpPr>
        <p:spPr>
          <a:xfrm>
            <a:off x="413757" y="4109545"/>
            <a:ext cx="11520000" cy="1250732"/>
          </a:xfrm>
        </p:spPr>
        <p:txBody>
          <a:bodyPr/>
          <a:lstStyle/>
          <a:p>
            <a:pPr algn="just"/>
            <a:r>
              <a:rPr lang="fr-FR" dirty="0"/>
              <a:t>le taux de réussite s’avère être presque </a:t>
            </a:r>
            <a:r>
              <a:rPr lang="fr-FR" b="1" dirty="0"/>
              <a:t>total</a:t>
            </a:r>
            <a:r>
              <a:rPr lang="fr-FR" dirty="0"/>
              <a:t> atteignant pratiquement la valeur de </a:t>
            </a:r>
            <a:r>
              <a:rPr lang="fr-FR" b="1" dirty="0" smtClean="0"/>
              <a:t>100 %</a:t>
            </a:r>
            <a:r>
              <a:rPr lang="fr-FR" dirty="0" smtClean="0"/>
              <a:t> </a:t>
            </a:r>
            <a:r>
              <a:rPr lang="fr-FR" dirty="0"/>
              <a:t>pour les trois paliers de formation.</a:t>
            </a:r>
          </a:p>
        </p:txBody>
      </p:sp>
      <p:pic>
        <p:nvPicPr>
          <p:cNvPr id="7" name="Imag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904" y="1182358"/>
            <a:ext cx="7577958" cy="26057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5520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252248" y="2235200"/>
            <a:ext cx="11623431" cy="3198647"/>
          </a:xfrm>
        </p:spPr>
        <p:txBody>
          <a:bodyPr/>
          <a:lstStyle/>
          <a:p>
            <a:r>
              <a:rPr lang="fr-FR" sz="4800" dirty="0"/>
              <a:t>Données du bilan à mi-parcours </a:t>
            </a:r>
            <a:r>
              <a:rPr lang="fr-FR" sz="4800" dirty="0" smtClean="0"/>
              <a:t/>
            </a:r>
            <a:br>
              <a:rPr lang="fr-FR" sz="4800" dirty="0" smtClean="0"/>
            </a:br>
            <a:r>
              <a:rPr lang="fr-FR" sz="4800" dirty="0" smtClean="0"/>
              <a:t>de </a:t>
            </a:r>
            <a:r>
              <a:rPr lang="fr-FR" sz="4800" dirty="0"/>
              <a:t>l’année universitaire 2020-2021 </a:t>
            </a:r>
            <a:r>
              <a:rPr lang="fr-FR" sz="4800" dirty="0" smtClean="0">
                <a:effectLst/>
              </a:rPr>
              <a:t/>
            </a:r>
            <a:br>
              <a:rPr lang="fr-FR" sz="4800" dirty="0" smtClean="0">
                <a:effectLst/>
              </a:rPr>
            </a:br>
            <a:r>
              <a:rPr lang="fr-FR" sz="4800" dirty="0" smtClean="0">
                <a:effectLst/>
              </a:rPr>
              <a:t/>
            </a:r>
            <a:br>
              <a:rPr lang="fr-FR" sz="4800" dirty="0" smtClean="0">
                <a:effectLst/>
              </a:rPr>
            </a:br>
            <a:r>
              <a:rPr lang="fr-FR" sz="4800" dirty="0" smtClean="0">
                <a:solidFill>
                  <a:srgbClr val="006600"/>
                </a:solidFill>
              </a:rPr>
              <a:t>V.1 - Effectifs </a:t>
            </a:r>
            <a:r>
              <a:rPr lang="fr-FR" sz="4800" dirty="0">
                <a:solidFill>
                  <a:srgbClr val="006600"/>
                </a:solidFill>
              </a:rPr>
              <a:t>des </a:t>
            </a:r>
            <a:r>
              <a:rPr lang="fr-FR" sz="4800" dirty="0" smtClean="0">
                <a:solidFill>
                  <a:srgbClr val="006600"/>
                </a:solidFill>
              </a:rPr>
              <a:t>inscrits en graduation</a:t>
            </a:r>
            <a:endParaRPr lang="fr-FR" sz="4000" dirty="0">
              <a:solidFill>
                <a:srgbClr val="006600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Rapport de la CRUO pour la CNU du 15 Mars 2021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fr-FR" dirty="0" smtClean="0"/>
              <a:t>-V-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5D470C-B76B-422E-B7B3-A4B630188445}" type="slidenum">
              <a:rPr lang="fr-FR" smtClean="0"/>
              <a:pPr>
                <a:defRPr/>
              </a:pPr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6577537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Sommaire</a:t>
            </a:r>
            <a:endParaRPr lang="fr-FR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Rapport de la CRUO pour la CNU du 15 Mars 2021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5D470C-B76B-422E-B7B3-A4B630188445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7405617"/>
              </p:ext>
            </p:extLst>
          </p:nvPr>
        </p:nvGraphicFramePr>
        <p:xfrm>
          <a:off x="1602472" y="974114"/>
          <a:ext cx="9685637" cy="54371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4362">
                  <a:extLst>
                    <a:ext uri="{9D8B030D-6E8A-4147-A177-3AD203B41FA5}">
                      <a16:colId xmlns:a16="http://schemas.microsoft.com/office/drawing/2014/main" val="2817955689"/>
                    </a:ext>
                  </a:extLst>
                </a:gridCol>
                <a:gridCol w="7868199">
                  <a:extLst>
                    <a:ext uri="{9D8B030D-6E8A-4147-A177-3AD203B41FA5}">
                      <a16:colId xmlns:a16="http://schemas.microsoft.com/office/drawing/2014/main" val="2198407371"/>
                    </a:ext>
                  </a:extLst>
                </a:gridCol>
                <a:gridCol w="1093076">
                  <a:extLst>
                    <a:ext uri="{9D8B030D-6E8A-4147-A177-3AD203B41FA5}">
                      <a16:colId xmlns:a16="http://schemas.microsoft.com/office/drawing/2014/main" val="3115430967"/>
                    </a:ext>
                  </a:extLst>
                </a:gridCol>
              </a:tblGrid>
              <a:tr h="4012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2000" b="1">
                          <a:solidFill>
                            <a:schemeClr val="tx1"/>
                          </a:solidFill>
                          <a:effectLst/>
                        </a:rPr>
                        <a:t>I_</a:t>
                      </a:r>
                      <a:endParaRPr lang="fr-FR" sz="2000" b="1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2000" b="1" dirty="0">
                          <a:solidFill>
                            <a:schemeClr val="tx1"/>
                          </a:solidFill>
                          <a:effectLst/>
                        </a:rPr>
                        <a:t>Préambule ………………………………………………………………………………………...</a:t>
                      </a:r>
                      <a:endParaRPr lang="fr-FR" sz="2000" b="1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2000" b="1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fr-FR" sz="2000" b="1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9469879"/>
                  </a:ext>
                </a:extLst>
              </a:tr>
              <a:tr h="4012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2000" b="1">
                          <a:solidFill>
                            <a:schemeClr val="tx1"/>
                          </a:solidFill>
                          <a:effectLst/>
                        </a:rPr>
                        <a:t>II_</a:t>
                      </a:r>
                      <a:endParaRPr lang="fr-FR" sz="2000" b="1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2000" b="1">
                          <a:solidFill>
                            <a:schemeClr val="tx1"/>
                          </a:solidFill>
                          <a:effectLst/>
                        </a:rPr>
                        <a:t>Présentation de la CRUO ………………………………………………………………..</a:t>
                      </a:r>
                      <a:endParaRPr lang="fr-FR" sz="2000" b="1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2000" b="1" dirty="0" smtClean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fr-FR" sz="2000" b="1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310513"/>
                  </a:ext>
                </a:extLst>
              </a:tr>
              <a:tr h="4012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2000" b="1">
                          <a:solidFill>
                            <a:schemeClr val="tx1"/>
                          </a:solidFill>
                          <a:effectLst/>
                        </a:rPr>
                        <a:t>III_</a:t>
                      </a:r>
                      <a:endParaRPr lang="fr-FR" sz="2000" b="1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2000" b="1">
                          <a:solidFill>
                            <a:schemeClr val="tx1"/>
                          </a:solidFill>
                          <a:effectLst/>
                        </a:rPr>
                        <a:t>Les grands agrégats de la région Ouest  …………………………………….</a:t>
                      </a:r>
                      <a:endParaRPr lang="fr-FR" sz="2000" b="1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2000" b="1" dirty="0" smtClean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fr-FR" sz="2000" b="1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2012844"/>
                  </a:ext>
                </a:extLst>
              </a:tr>
              <a:tr h="5093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2000" b="1">
                          <a:solidFill>
                            <a:schemeClr val="tx1"/>
                          </a:solidFill>
                          <a:effectLst/>
                        </a:rPr>
                        <a:t>IV_</a:t>
                      </a:r>
                      <a:endParaRPr lang="fr-FR" sz="2000" b="1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2000" b="1" dirty="0">
                          <a:solidFill>
                            <a:schemeClr val="tx1"/>
                          </a:solidFill>
                          <a:effectLst/>
                        </a:rPr>
                        <a:t>Bilan </a:t>
                      </a:r>
                      <a:r>
                        <a:rPr lang="fr-FR" sz="2000" b="1" dirty="0" smtClean="0">
                          <a:solidFill>
                            <a:schemeClr val="tx1"/>
                          </a:solidFill>
                          <a:effectLst/>
                        </a:rPr>
                        <a:t>de </a:t>
                      </a:r>
                      <a:r>
                        <a:rPr lang="fr-FR" sz="2000" b="1" dirty="0">
                          <a:solidFill>
                            <a:schemeClr val="tx1"/>
                          </a:solidFill>
                          <a:effectLst/>
                        </a:rPr>
                        <a:t>l’année universitaire 2019-2020 : </a:t>
                      </a:r>
                      <a:r>
                        <a:rPr lang="fr-FR" sz="2000" b="1" dirty="0" smtClean="0">
                          <a:solidFill>
                            <a:schemeClr val="tx1"/>
                          </a:solidFill>
                          <a:effectLst/>
                        </a:rPr>
                        <a:t>Effectif des Diplômés </a:t>
                      </a:r>
                      <a:r>
                        <a:rPr lang="fr-FR" sz="2000" b="1" dirty="0">
                          <a:solidFill>
                            <a:schemeClr val="tx1"/>
                          </a:solidFill>
                          <a:effectLst/>
                        </a:rPr>
                        <a:t>sortants </a:t>
                      </a:r>
                      <a:r>
                        <a:rPr lang="fr-FR" sz="2000" b="1" dirty="0" smtClean="0">
                          <a:solidFill>
                            <a:schemeClr val="tx1"/>
                          </a:solidFill>
                          <a:effectLst/>
                        </a:rPr>
                        <a:t>..</a:t>
                      </a:r>
                      <a:endParaRPr lang="fr-FR" sz="2000" b="1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2000" b="1" dirty="0" smtClean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fr-FR" sz="2000" b="1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1536176"/>
                  </a:ext>
                </a:extLst>
              </a:tr>
              <a:tr h="4508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2000" b="1" dirty="0">
                          <a:solidFill>
                            <a:schemeClr val="tx1"/>
                          </a:solidFill>
                          <a:effectLst/>
                        </a:rPr>
                        <a:t>V _</a:t>
                      </a:r>
                      <a:endParaRPr lang="fr-FR" sz="2000" b="1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2000" b="1" dirty="0">
                          <a:solidFill>
                            <a:schemeClr val="tx1"/>
                          </a:solidFill>
                          <a:effectLst/>
                        </a:rPr>
                        <a:t>Données du bilan à mi-parcours de l’année universitaire 2020-2021  </a:t>
                      </a:r>
                      <a:r>
                        <a:rPr lang="fr-FR" sz="2000" b="1" dirty="0" smtClean="0">
                          <a:solidFill>
                            <a:schemeClr val="tx1"/>
                          </a:solidFill>
                          <a:effectLst/>
                        </a:rPr>
                        <a:t>……..</a:t>
                      </a:r>
                      <a:endParaRPr lang="fr-FR" sz="2000" b="1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2000" b="1" dirty="0" smtClean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fr-FR" sz="2000" b="1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586101"/>
                  </a:ext>
                </a:extLst>
              </a:tr>
              <a:tr h="4012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20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2000" b="1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2000" b="1">
                          <a:solidFill>
                            <a:schemeClr val="tx1"/>
                          </a:solidFill>
                          <a:effectLst/>
                        </a:rPr>
                        <a:t>V.1_ Effectifs des inscrits en graduation  ………………………………….</a:t>
                      </a:r>
                      <a:endParaRPr lang="fr-FR" sz="2000" b="1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2000" b="1" dirty="0" smtClean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fr-FR" sz="2000" b="1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7422210"/>
                  </a:ext>
                </a:extLst>
              </a:tr>
              <a:tr h="4012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20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2000" b="1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2000" b="1">
                          <a:solidFill>
                            <a:schemeClr val="tx1"/>
                          </a:solidFill>
                          <a:effectLst/>
                        </a:rPr>
                        <a:t>V.2_ Encadrement pédagogique ………………………………………………….</a:t>
                      </a:r>
                      <a:endParaRPr lang="fr-FR" sz="2000" b="1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2000" b="1" dirty="0" smtClean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fr-FR" sz="2000" b="1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0813889"/>
                  </a:ext>
                </a:extLst>
              </a:tr>
              <a:tr h="4012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20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2000" b="1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2000" b="1" dirty="0">
                          <a:solidFill>
                            <a:schemeClr val="tx1"/>
                          </a:solidFill>
                          <a:effectLst/>
                        </a:rPr>
                        <a:t>V.3_ Bilan des formations assurées  …………………………………………..</a:t>
                      </a:r>
                      <a:endParaRPr lang="fr-FR" sz="2000" b="1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2000" b="1" dirty="0" smtClean="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fr-FR" sz="2000" b="1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769658"/>
                  </a:ext>
                </a:extLst>
              </a:tr>
              <a:tr h="4012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20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2000" b="1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2000" b="1">
                          <a:solidFill>
                            <a:schemeClr val="tx1"/>
                          </a:solidFill>
                          <a:effectLst/>
                        </a:rPr>
                        <a:t>V.4_ Bilan des enseignements du premier semestre …………….</a:t>
                      </a:r>
                      <a:endParaRPr lang="fr-FR" sz="2000" b="1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2000" b="1" dirty="0" smtClean="0">
                          <a:solidFill>
                            <a:schemeClr val="tx1"/>
                          </a:solidFill>
                          <a:effectLst/>
                        </a:rPr>
                        <a:t>31</a:t>
                      </a:r>
                      <a:endParaRPr lang="fr-FR" sz="2000" b="1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5782151"/>
                  </a:ext>
                </a:extLst>
              </a:tr>
              <a:tr h="4012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20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2000" b="1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2000" b="1" dirty="0">
                          <a:solidFill>
                            <a:schemeClr val="tx1"/>
                          </a:solidFill>
                          <a:effectLst/>
                        </a:rPr>
                        <a:t>V.5_ Bilan de la formation doctorale …………………………………………</a:t>
                      </a:r>
                      <a:endParaRPr lang="fr-FR" sz="2000" b="1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2000" b="1" dirty="0" smtClean="0">
                          <a:solidFill>
                            <a:schemeClr val="tx1"/>
                          </a:solidFill>
                          <a:effectLst/>
                        </a:rPr>
                        <a:t>33</a:t>
                      </a:r>
                      <a:endParaRPr lang="fr-FR" sz="2000" b="1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8844512"/>
                  </a:ext>
                </a:extLst>
              </a:tr>
              <a:tr h="4012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20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2000" b="1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2000" b="1" dirty="0">
                          <a:solidFill>
                            <a:schemeClr val="tx1"/>
                          </a:solidFill>
                          <a:effectLst/>
                        </a:rPr>
                        <a:t>V.6_ Recherche scientifique, manifestations et visibilité ……</a:t>
                      </a:r>
                      <a:endParaRPr lang="fr-FR" sz="2000" b="1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2000" b="1" dirty="0" smtClean="0">
                          <a:solidFill>
                            <a:schemeClr val="tx1"/>
                          </a:solidFill>
                          <a:effectLst/>
                        </a:rPr>
                        <a:t>36</a:t>
                      </a:r>
                      <a:endParaRPr lang="fr-FR" sz="2000" b="1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5364754"/>
                  </a:ext>
                </a:extLst>
              </a:tr>
              <a:tr h="4622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2000" b="1" dirty="0" smtClean="0">
                          <a:solidFill>
                            <a:schemeClr val="tx1"/>
                          </a:solidFill>
                          <a:effectLst/>
                        </a:rPr>
                        <a:t>VI</a:t>
                      </a:r>
                      <a:r>
                        <a:rPr lang="fr-FR" sz="2000" b="1" dirty="0">
                          <a:solidFill>
                            <a:schemeClr val="tx1"/>
                          </a:solidFill>
                          <a:effectLst/>
                        </a:rPr>
                        <a:t>_</a:t>
                      </a:r>
                      <a:endParaRPr lang="fr-FR" sz="2000" b="1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13385" algn="l"/>
                        </a:tabLst>
                      </a:pPr>
                      <a:r>
                        <a:rPr lang="fr-FR" sz="2000" b="1" dirty="0">
                          <a:solidFill>
                            <a:schemeClr val="tx1"/>
                          </a:solidFill>
                          <a:effectLst/>
                        </a:rPr>
                        <a:t>Bilan des activités de la CRUO ……………………………………………………..</a:t>
                      </a:r>
                      <a:endParaRPr lang="fr-FR" sz="2000" b="1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2000" b="1" dirty="0" smtClean="0">
                          <a:solidFill>
                            <a:schemeClr val="tx1"/>
                          </a:solidFill>
                          <a:effectLst/>
                        </a:rPr>
                        <a:t>38</a:t>
                      </a:r>
                      <a:endParaRPr lang="fr-FR" sz="2000" b="1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9091329"/>
                  </a:ext>
                </a:extLst>
              </a:tr>
              <a:tr h="4031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2000" b="1">
                          <a:solidFill>
                            <a:schemeClr val="tx1"/>
                          </a:solidFill>
                          <a:effectLst/>
                        </a:rPr>
                        <a:t>VII_</a:t>
                      </a:r>
                      <a:endParaRPr lang="fr-FR" sz="2000" b="1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13385" algn="l"/>
                        </a:tabLst>
                      </a:pPr>
                      <a:r>
                        <a:rPr lang="fr-FR" sz="2000" b="1">
                          <a:solidFill>
                            <a:schemeClr val="tx1"/>
                          </a:solidFill>
                          <a:effectLst/>
                        </a:rPr>
                        <a:t>Conclusion ………………………………………………………………………………………..</a:t>
                      </a:r>
                      <a:endParaRPr lang="fr-FR" sz="2000" b="1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2000" b="1" smtClean="0">
                          <a:solidFill>
                            <a:schemeClr val="tx1"/>
                          </a:solidFill>
                          <a:effectLst/>
                        </a:rPr>
                        <a:t>40</a:t>
                      </a:r>
                      <a:endParaRPr lang="fr-FR" sz="2000" b="1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81722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7725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Bilan global des inscrits de l’ A.U. 2020-2021 </a:t>
            </a:r>
            <a:endParaRPr lang="fr-FR" dirty="0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345440" y="998482"/>
            <a:ext cx="11504760" cy="5402317"/>
          </a:xfrm>
        </p:spPr>
        <p:txBody>
          <a:bodyPr/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2200" b="1" dirty="0" smtClean="0"/>
              <a:t>329.691</a:t>
            </a:r>
            <a:r>
              <a:rPr lang="fr-FR" sz="2200" dirty="0" smtClean="0"/>
              <a:t> </a:t>
            </a:r>
            <a:r>
              <a:rPr lang="fr-FR" sz="2200" dirty="0"/>
              <a:t>inscrits en </a:t>
            </a:r>
            <a:r>
              <a:rPr lang="fr-FR" sz="2200" dirty="0" smtClean="0"/>
              <a:t>graduation dont</a:t>
            </a:r>
            <a:r>
              <a:rPr lang="fr-FR" sz="2200" dirty="0"/>
              <a:t> </a:t>
            </a:r>
            <a:r>
              <a:rPr lang="fr-FR" sz="2200" dirty="0" smtClean="0"/>
              <a:t>:</a:t>
            </a:r>
          </a:p>
          <a:p>
            <a:pPr marL="987425" lvl="1" indent="-530225" algn="just">
              <a:lnSpc>
                <a:spcPct val="100000"/>
              </a:lnSpc>
              <a:spcBef>
                <a:spcPts val="0"/>
              </a:spcBef>
              <a:buClr>
                <a:srgbClr val="00B050"/>
              </a:buClr>
            </a:pPr>
            <a:r>
              <a:rPr lang="fr-FR" sz="2200" b="1" dirty="0" smtClean="0"/>
              <a:t>303.195</a:t>
            </a:r>
            <a:r>
              <a:rPr lang="fr-FR" sz="2200" dirty="0" smtClean="0"/>
              <a:t> </a:t>
            </a:r>
            <a:r>
              <a:rPr lang="fr-FR" sz="2200" dirty="0"/>
              <a:t>étudiants en formation </a:t>
            </a:r>
            <a:r>
              <a:rPr lang="fr-FR" sz="2200" b="1" dirty="0"/>
              <a:t>LMD</a:t>
            </a:r>
            <a:r>
              <a:rPr lang="fr-FR" sz="2200" dirty="0"/>
              <a:t> </a:t>
            </a:r>
            <a:r>
              <a:rPr lang="fr-FR" sz="2200" dirty="0" smtClean="0"/>
              <a:t>(</a:t>
            </a:r>
            <a:r>
              <a:rPr lang="fr-FR" sz="2200" b="1" dirty="0" smtClean="0"/>
              <a:t>92%</a:t>
            </a:r>
            <a:r>
              <a:rPr lang="fr-FR" sz="2200" dirty="0" smtClean="0"/>
              <a:t>) dont</a:t>
            </a:r>
            <a:r>
              <a:rPr lang="fr-FR" sz="2200" dirty="0"/>
              <a:t>  :</a:t>
            </a:r>
          </a:p>
          <a:p>
            <a:pPr marL="2774950" lvl="1" indent="-536575">
              <a:lnSpc>
                <a:spcPct val="100000"/>
              </a:lnSpc>
              <a:spcBef>
                <a:spcPts val="0"/>
              </a:spcBef>
            </a:pPr>
            <a:r>
              <a:rPr lang="fr-FR" sz="2200" b="1" dirty="0" smtClean="0"/>
              <a:t>197.373 </a:t>
            </a:r>
            <a:r>
              <a:rPr lang="fr-FR" sz="2200" dirty="0"/>
              <a:t>étudiants en </a:t>
            </a:r>
            <a:r>
              <a:rPr lang="fr-FR" sz="2200" b="1" dirty="0"/>
              <a:t>Licence</a:t>
            </a:r>
            <a:r>
              <a:rPr lang="fr-FR" sz="2200" dirty="0"/>
              <a:t> (</a:t>
            </a:r>
            <a:r>
              <a:rPr lang="fr-FR" sz="2200" b="1" dirty="0"/>
              <a:t>65 %</a:t>
            </a:r>
            <a:r>
              <a:rPr lang="fr-FR" sz="2200" dirty="0"/>
              <a:t>)</a:t>
            </a:r>
          </a:p>
          <a:p>
            <a:pPr marL="2774950" lvl="1" indent="-536575">
              <a:lnSpc>
                <a:spcPct val="100000"/>
              </a:lnSpc>
              <a:spcBef>
                <a:spcPts val="0"/>
              </a:spcBef>
            </a:pPr>
            <a:r>
              <a:rPr lang="fr-FR" sz="2200" b="1" dirty="0" smtClean="0"/>
              <a:t>105.822</a:t>
            </a:r>
            <a:r>
              <a:rPr lang="fr-FR" sz="2200" dirty="0" smtClean="0"/>
              <a:t> </a:t>
            </a:r>
            <a:r>
              <a:rPr lang="fr-FR" sz="2200" dirty="0"/>
              <a:t>étudiants en </a:t>
            </a:r>
            <a:r>
              <a:rPr lang="fr-FR" sz="2200" b="1" dirty="0"/>
              <a:t>Master</a:t>
            </a:r>
            <a:r>
              <a:rPr lang="fr-FR" sz="2200" dirty="0"/>
              <a:t> (</a:t>
            </a:r>
            <a:r>
              <a:rPr lang="fr-FR" sz="2200" b="1" dirty="0"/>
              <a:t>35%</a:t>
            </a:r>
            <a:r>
              <a:rPr lang="fr-FR" sz="2200" dirty="0"/>
              <a:t>)</a:t>
            </a:r>
          </a:p>
          <a:p>
            <a:pPr marL="987425" lvl="1" indent="-530225" algn="just">
              <a:lnSpc>
                <a:spcPct val="100000"/>
              </a:lnSpc>
              <a:spcBef>
                <a:spcPts val="0"/>
              </a:spcBef>
              <a:buClr>
                <a:srgbClr val="00B050"/>
              </a:buClr>
            </a:pPr>
            <a:r>
              <a:rPr lang="fr-FR" sz="2200" b="1" dirty="0" smtClean="0"/>
              <a:t>6.180 </a:t>
            </a:r>
            <a:r>
              <a:rPr lang="fr-FR" sz="2200" dirty="0" smtClean="0"/>
              <a:t>étudiants </a:t>
            </a:r>
            <a:r>
              <a:rPr lang="fr-FR" sz="2200" dirty="0"/>
              <a:t>en formation </a:t>
            </a:r>
            <a:r>
              <a:rPr lang="fr-FR" sz="2200" b="1" dirty="0"/>
              <a:t>d’ingénieurs </a:t>
            </a:r>
            <a:r>
              <a:rPr lang="fr-FR" sz="2200" dirty="0"/>
              <a:t>à </a:t>
            </a:r>
            <a:r>
              <a:rPr lang="fr-FR" sz="2200" b="1" dirty="0" smtClean="0"/>
              <a:t>l’E.S. </a:t>
            </a:r>
            <a:r>
              <a:rPr lang="fr-FR" sz="2200" dirty="0" smtClean="0"/>
              <a:t>(</a:t>
            </a:r>
            <a:r>
              <a:rPr lang="fr-FR" sz="2200" b="1" dirty="0" smtClean="0"/>
              <a:t>2 %</a:t>
            </a:r>
            <a:r>
              <a:rPr lang="fr-FR" sz="2200" dirty="0" smtClean="0"/>
              <a:t>)</a:t>
            </a:r>
            <a:r>
              <a:rPr lang="fr-FR" sz="2200" b="1" dirty="0" smtClean="0"/>
              <a:t> </a:t>
            </a:r>
            <a:r>
              <a:rPr lang="fr-FR" sz="2200" dirty="0" smtClean="0"/>
              <a:t>dont</a:t>
            </a:r>
            <a:r>
              <a:rPr lang="fr-FR" sz="2200" dirty="0"/>
              <a:t> </a:t>
            </a:r>
            <a:r>
              <a:rPr lang="fr-FR" sz="2200" dirty="0" smtClean="0"/>
              <a:t>:</a:t>
            </a:r>
          </a:p>
          <a:p>
            <a:pPr marL="2774950" lvl="1" indent="-536575">
              <a:lnSpc>
                <a:spcPct val="100000"/>
              </a:lnSpc>
              <a:spcBef>
                <a:spcPts val="0"/>
              </a:spcBef>
            </a:pPr>
            <a:r>
              <a:rPr lang="fr-FR" sz="2200" b="1" dirty="0" smtClean="0"/>
              <a:t>3.283 </a:t>
            </a:r>
            <a:r>
              <a:rPr lang="fr-FR" sz="2200" dirty="0"/>
              <a:t>étudiants en </a:t>
            </a:r>
            <a:r>
              <a:rPr lang="fr-FR" sz="2200" b="1" dirty="0"/>
              <a:t>classes préparatoires </a:t>
            </a:r>
            <a:r>
              <a:rPr lang="fr-FR" sz="2200" dirty="0"/>
              <a:t>(</a:t>
            </a:r>
            <a:r>
              <a:rPr lang="fr-FR" sz="2200" b="1" dirty="0"/>
              <a:t>53%</a:t>
            </a:r>
            <a:r>
              <a:rPr lang="fr-FR" sz="2200" dirty="0"/>
              <a:t>)</a:t>
            </a:r>
          </a:p>
          <a:p>
            <a:pPr marL="2774950" lvl="1" indent="-536575">
              <a:lnSpc>
                <a:spcPct val="100000"/>
              </a:lnSpc>
              <a:spcBef>
                <a:spcPts val="0"/>
              </a:spcBef>
            </a:pPr>
            <a:r>
              <a:rPr lang="fr-FR" sz="2200" b="1" dirty="0" smtClean="0"/>
              <a:t>2.897 </a:t>
            </a:r>
            <a:r>
              <a:rPr lang="fr-FR" sz="2200" dirty="0"/>
              <a:t>étudiants en</a:t>
            </a:r>
            <a:r>
              <a:rPr lang="fr-FR" sz="2200" b="1" dirty="0"/>
              <a:t> Second cycle de spécialité </a:t>
            </a:r>
            <a:r>
              <a:rPr lang="fr-FR" sz="2200" dirty="0"/>
              <a:t>(</a:t>
            </a:r>
            <a:r>
              <a:rPr lang="fr-FR" sz="2200" b="1" dirty="0"/>
              <a:t>47</a:t>
            </a:r>
            <a:r>
              <a:rPr lang="fr-FR" sz="2200" b="1" dirty="0" smtClean="0"/>
              <a:t>%</a:t>
            </a:r>
            <a:r>
              <a:rPr lang="fr-FR" sz="2200" dirty="0" smtClean="0"/>
              <a:t>)</a:t>
            </a:r>
            <a:endParaRPr lang="fr-FR" sz="2200" dirty="0"/>
          </a:p>
          <a:p>
            <a:pPr marL="987425" lvl="1" indent="-530225" algn="just">
              <a:lnSpc>
                <a:spcPct val="100000"/>
              </a:lnSpc>
              <a:spcBef>
                <a:spcPts val="0"/>
              </a:spcBef>
              <a:buClr>
                <a:srgbClr val="00B050"/>
              </a:buClr>
            </a:pPr>
            <a:r>
              <a:rPr lang="fr-FR" sz="2200" b="1" dirty="0" smtClean="0"/>
              <a:t>18.413 </a:t>
            </a:r>
            <a:r>
              <a:rPr lang="fr-FR" sz="2200" dirty="0" smtClean="0"/>
              <a:t>étudiants </a:t>
            </a:r>
            <a:r>
              <a:rPr lang="fr-FR" sz="2200" dirty="0"/>
              <a:t>en formation </a:t>
            </a:r>
            <a:r>
              <a:rPr lang="fr-FR" sz="2200" b="1" dirty="0" smtClean="0"/>
              <a:t>SMV </a:t>
            </a:r>
            <a:r>
              <a:rPr lang="fr-FR" sz="2200" dirty="0" smtClean="0"/>
              <a:t>(</a:t>
            </a:r>
            <a:r>
              <a:rPr lang="fr-FR" sz="2200" b="1" dirty="0" smtClean="0"/>
              <a:t>5 %</a:t>
            </a:r>
            <a:r>
              <a:rPr lang="fr-FR" sz="2200" dirty="0"/>
              <a:t>)</a:t>
            </a:r>
            <a:r>
              <a:rPr lang="fr-FR" sz="2200" b="1" dirty="0" smtClean="0"/>
              <a:t> </a:t>
            </a:r>
            <a:r>
              <a:rPr lang="fr-FR" sz="2200" dirty="0" smtClean="0"/>
              <a:t>dont</a:t>
            </a:r>
            <a:r>
              <a:rPr lang="fr-FR" sz="2200" dirty="0"/>
              <a:t> :</a:t>
            </a:r>
          </a:p>
          <a:p>
            <a:pPr marL="2774950" lvl="1" indent="-536575">
              <a:lnSpc>
                <a:spcPct val="100000"/>
              </a:lnSpc>
              <a:spcBef>
                <a:spcPts val="0"/>
              </a:spcBef>
            </a:pPr>
            <a:r>
              <a:rPr lang="fr-FR" sz="2200" b="1" dirty="0" smtClean="0"/>
              <a:t>12.167 </a:t>
            </a:r>
            <a:r>
              <a:rPr lang="fr-FR" sz="2200" dirty="0"/>
              <a:t>étudiants en</a:t>
            </a:r>
            <a:r>
              <a:rPr lang="fr-FR" sz="2200" b="1" dirty="0"/>
              <a:t> Médecine </a:t>
            </a:r>
            <a:r>
              <a:rPr lang="fr-FR" sz="2200" dirty="0"/>
              <a:t>(</a:t>
            </a:r>
            <a:r>
              <a:rPr lang="fr-FR" sz="2200" b="1" dirty="0"/>
              <a:t>66 %</a:t>
            </a:r>
            <a:r>
              <a:rPr lang="fr-FR" sz="2200" dirty="0"/>
              <a:t>)</a:t>
            </a:r>
          </a:p>
          <a:p>
            <a:pPr marL="2774950" lvl="1" indent="-536575">
              <a:lnSpc>
                <a:spcPct val="100000"/>
              </a:lnSpc>
              <a:spcBef>
                <a:spcPts val="0"/>
              </a:spcBef>
            </a:pPr>
            <a:r>
              <a:rPr lang="fr-FR" sz="2200" b="1" dirty="0" smtClean="0"/>
              <a:t>3.751 </a:t>
            </a:r>
            <a:r>
              <a:rPr lang="fr-FR" sz="2200" dirty="0"/>
              <a:t>étudiants en</a:t>
            </a:r>
            <a:r>
              <a:rPr lang="fr-FR" sz="2200" b="1" dirty="0"/>
              <a:t> Pharmacie </a:t>
            </a:r>
            <a:r>
              <a:rPr lang="fr-FR" sz="2200" dirty="0"/>
              <a:t>(</a:t>
            </a:r>
            <a:r>
              <a:rPr lang="fr-FR" sz="2200" b="1" dirty="0"/>
              <a:t>20,4 %</a:t>
            </a:r>
            <a:r>
              <a:rPr lang="fr-FR" sz="2200" dirty="0"/>
              <a:t>)</a:t>
            </a:r>
          </a:p>
          <a:p>
            <a:pPr marL="2774950" lvl="1" indent="-536575">
              <a:lnSpc>
                <a:spcPct val="100000"/>
              </a:lnSpc>
              <a:spcBef>
                <a:spcPts val="0"/>
              </a:spcBef>
            </a:pPr>
            <a:r>
              <a:rPr lang="fr-FR" sz="2200" b="1" dirty="0" smtClean="0"/>
              <a:t>2.035 </a:t>
            </a:r>
            <a:r>
              <a:rPr lang="fr-FR" sz="2200" dirty="0"/>
              <a:t>étudiants en</a:t>
            </a:r>
            <a:r>
              <a:rPr lang="fr-FR" sz="2200" b="1" dirty="0"/>
              <a:t> Médecine Dentaire </a:t>
            </a:r>
            <a:r>
              <a:rPr lang="fr-FR" sz="2200" dirty="0"/>
              <a:t>(</a:t>
            </a:r>
            <a:r>
              <a:rPr lang="fr-FR" sz="2200" b="1" dirty="0"/>
              <a:t>11%</a:t>
            </a:r>
            <a:r>
              <a:rPr lang="fr-FR" sz="2200" dirty="0"/>
              <a:t>)</a:t>
            </a:r>
          </a:p>
          <a:p>
            <a:pPr marL="2774950" lvl="1" indent="-536575">
              <a:lnSpc>
                <a:spcPct val="100000"/>
              </a:lnSpc>
              <a:spcBef>
                <a:spcPts val="0"/>
              </a:spcBef>
            </a:pPr>
            <a:r>
              <a:rPr lang="fr-FR" sz="2200" b="1" dirty="0"/>
              <a:t>460 </a:t>
            </a:r>
            <a:r>
              <a:rPr lang="fr-FR" sz="2200" dirty="0"/>
              <a:t>étudiants en</a:t>
            </a:r>
            <a:r>
              <a:rPr lang="fr-FR" sz="2200" b="1" dirty="0"/>
              <a:t> Sciences Vétérinaires </a:t>
            </a:r>
            <a:r>
              <a:rPr lang="fr-FR" sz="2200" dirty="0"/>
              <a:t>(</a:t>
            </a:r>
            <a:r>
              <a:rPr lang="fr-FR" sz="2200" b="1" dirty="0"/>
              <a:t>2,6 %</a:t>
            </a:r>
            <a:r>
              <a:rPr lang="fr-FR" sz="2200" dirty="0"/>
              <a:t>)</a:t>
            </a:r>
          </a:p>
          <a:p>
            <a:pPr marL="987425" lvl="1" indent="-530225" algn="just">
              <a:lnSpc>
                <a:spcPct val="100000"/>
              </a:lnSpc>
              <a:spcBef>
                <a:spcPts val="0"/>
              </a:spcBef>
              <a:buClr>
                <a:srgbClr val="00B050"/>
              </a:buClr>
            </a:pPr>
            <a:r>
              <a:rPr lang="fr-FR" sz="2200" b="1" dirty="0" smtClean="0"/>
              <a:t>1.903 </a:t>
            </a:r>
            <a:r>
              <a:rPr lang="fr-FR" sz="2200" dirty="0" smtClean="0"/>
              <a:t>étudiants </a:t>
            </a:r>
            <a:r>
              <a:rPr lang="fr-FR" sz="2200" dirty="0"/>
              <a:t>en </a:t>
            </a:r>
            <a:r>
              <a:rPr lang="fr-FR" sz="2200" b="1" dirty="0"/>
              <a:t>formation de formateurs à l’ENS </a:t>
            </a:r>
            <a:r>
              <a:rPr lang="fr-FR" sz="2200" dirty="0" smtClean="0"/>
              <a:t>(</a:t>
            </a:r>
            <a:r>
              <a:rPr lang="fr-FR" sz="2200" b="1" dirty="0" smtClean="0"/>
              <a:t>1%</a:t>
            </a:r>
            <a:r>
              <a:rPr lang="fr-FR" sz="2200" dirty="0" smtClean="0"/>
              <a:t>)</a:t>
            </a:r>
            <a:r>
              <a:rPr lang="fr-FR" sz="2200" b="1" dirty="0" smtClean="0"/>
              <a:t> </a:t>
            </a:r>
            <a:r>
              <a:rPr lang="fr-FR" sz="2200" dirty="0" smtClean="0"/>
              <a:t>dont</a:t>
            </a:r>
            <a:r>
              <a:rPr lang="fr-FR" sz="2200" dirty="0"/>
              <a:t> </a:t>
            </a:r>
            <a:r>
              <a:rPr lang="fr-FR" sz="2200" dirty="0" smtClean="0"/>
              <a:t>:</a:t>
            </a:r>
          </a:p>
          <a:p>
            <a:pPr marL="2774950" lvl="1" indent="-536575">
              <a:lnSpc>
                <a:spcPct val="100000"/>
              </a:lnSpc>
              <a:spcBef>
                <a:spcPts val="0"/>
              </a:spcBef>
            </a:pPr>
            <a:r>
              <a:rPr lang="fr-FR" sz="2200" b="1" dirty="0"/>
              <a:t>257 </a:t>
            </a:r>
            <a:r>
              <a:rPr lang="fr-FR" sz="2200" dirty="0"/>
              <a:t>élèves-professeurs en cycle de</a:t>
            </a:r>
            <a:r>
              <a:rPr lang="fr-FR" sz="2200" b="1" dirty="0"/>
              <a:t> PEP </a:t>
            </a:r>
            <a:r>
              <a:rPr lang="fr-FR" sz="2200" dirty="0"/>
              <a:t>(</a:t>
            </a:r>
            <a:r>
              <a:rPr lang="fr-FR" sz="2200" b="1" dirty="0"/>
              <a:t>14 %</a:t>
            </a:r>
            <a:r>
              <a:rPr lang="fr-FR" sz="2200" dirty="0"/>
              <a:t>)</a:t>
            </a:r>
          </a:p>
          <a:p>
            <a:pPr marL="2774950" lvl="1" indent="-536575">
              <a:lnSpc>
                <a:spcPct val="100000"/>
              </a:lnSpc>
              <a:spcBef>
                <a:spcPts val="0"/>
              </a:spcBef>
            </a:pPr>
            <a:r>
              <a:rPr lang="fr-FR" sz="2200" b="1" dirty="0"/>
              <a:t>345 </a:t>
            </a:r>
            <a:r>
              <a:rPr lang="fr-FR" sz="2200" dirty="0"/>
              <a:t>élèves-professeurs en cycle de</a:t>
            </a:r>
            <a:r>
              <a:rPr lang="fr-FR" sz="2200" b="1" dirty="0"/>
              <a:t> PEM </a:t>
            </a:r>
            <a:r>
              <a:rPr lang="fr-FR" sz="2200" dirty="0"/>
              <a:t>(</a:t>
            </a:r>
            <a:r>
              <a:rPr lang="fr-FR" sz="2200" b="1" dirty="0"/>
              <a:t>18 %</a:t>
            </a:r>
            <a:r>
              <a:rPr lang="fr-FR" sz="2200" dirty="0"/>
              <a:t>)</a:t>
            </a:r>
          </a:p>
          <a:p>
            <a:pPr marL="2774950" lvl="1" indent="-536575">
              <a:lnSpc>
                <a:spcPct val="100000"/>
              </a:lnSpc>
              <a:spcBef>
                <a:spcPts val="0"/>
              </a:spcBef>
            </a:pPr>
            <a:r>
              <a:rPr lang="fr-FR" sz="2200" b="1" dirty="0"/>
              <a:t>1 301 </a:t>
            </a:r>
            <a:r>
              <a:rPr lang="fr-FR" sz="2200" dirty="0"/>
              <a:t>élèves-professeurs en cycle de</a:t>
            </a:r>
            <a:r>
              <a:rPr lang="fr-FR" sz="2200" b="1" dirty="0"/>
              <a:t> PES</a:t>
            </a:r>
            <a:r>
              <a:rPr lang="fr-FR" sz="2200" dirty="0"/>
              <a:t> (</a:t>
            </a:r>
            <a:r>
              <a:rPr lang="fr-FR" sz="2200" b="1" dirty="0"/>
              <a:t>68%</a:t>
            </a:r>
            <a:r>
              <a:rPr lang="fr-FR" sz="2200" dirty="0"/>
              <a:t>)</a:t>
            </a:r>
          </a:p>
          <a:p>
            <a:pPr marL="987425" lvl="1" indent="-530225" algn="just">
              <a:lnSpc>
                <a:spcPct val="100000"/>
              </a:lnSpc>
              <a:spcBef>
                <a:spcPts val="0"/>
              </a:spcBef>
              <a:buClr>
                <a:srgbClr val="00B050"/>
              </a:buClr>
            </a:pPr>
            <a:endParaRPr lang="fr-FR" sz="2200" dirty="0"/>
          </a:p>
          <a:p>
            <a:pPr lvl="0" algn="just">
              <a:lnSpc>
                <a:spcPct val="100000"/>
              </a:lnSpc>
              <a:spcBef>
                <a:spcPts val="600"/>
              </a:spcBef>
            </a:pP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Rapport de la CRUO pour la CNU du 15 Mars 2021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5D470C-B76B-422E-B7B3-A4B630188445}" type="slidenum">
              <a:rPr lang="fr-FR" smtClean="0"/>
              <a:pPr>
                <a:defRPr/>
              </a:pPr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8735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Effectifs des Inscrits en formation </a:t>
            </a:r>
            <a:r>
              <a:rPr lang="fr-FR" dirty="0"/>
              <a:t>LMD 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Rapport de la CRUO pour la CNU du 15 Mars 2021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A45A4E-14F6-474E-9EEE-AF1EA9678214}" type="slidenum">
              <a:rPr lang="fr-FR" smtClean="0"/>
              <a:pPr>
                <a:defRPr/>
              </a:pPr>
              <a:t>21</a:t>
            </a:fld>
            <a:endParaRPr lang="fr-FR"/>
          </a:p>
        </p:txBody>
      </p:sp>
      <p:sp>
        <p:nvSpPr>
          <p:cNvPr id="6" name="Espace réservé du contenu 7"/>
          <p:cNvSpPr>
            <a:spLocks noGrp="1"/>
          </p:cNvSpPr>
          <p:nvPr>
            <p:ph idx="1"/>
          </p:nvPr>
        </p:nvSpPr>
        <p:spPr>
          <a:xfrm>
            <a:off x="330200" y="4603530"/>
            <a:ext cx="11520000" cy="1629105"/>
          </a:xfrm>
        </p:spPr>
        <p:txBody>
          <a:bodyPr/>
          <a:lstStyle/>
          <a:p>
            <a:pPr lvl="0" algn="just"/>
            <a:r>
              <a:rPr lang="fr-FR" sz="2400" dirty="0" smtClean="0"/>
              <a:t>C’est </a:t>
            </a:r>
            <a:r>
              <a:rPr lang="fr-FR" sz="2400" dirty="0"/>
              <a:t>le domaine </a:t>
            </a:r>
            <a:r>
              <a:rPr lang="fr-FR" sz="2400" b="1" dirty="0"/>
              <a:t>SEGC</a:t>
            </a:r>
            <a:r>
              <a:rPr lang="fr-FR" sz="2400" dirty="0"/>
              <a:t> qui prédomine avec un total de </a:t>
            </a:r>
            <a:r>
              <a:rPr lang="fr-FR" sz="2400" b="1" dirty="0"/>
              <a:t>49 754</a:t>
            </a:r>
            <a:r>
              <a:rPr lang="fr-FR" sz="2400" dirty="0"/>
              <a:t> inscrits représentant une part de </a:t>
            </a:r>
            <a:r>
              <a:rPr lang="fr-FR" sz="2400" b="1" dirty="0"/>
              <a:t>16%</a:t>
            </a:r>
            <a:r>
              <a:rPr lang="fr-FR" sz="2400" dirty="0"/>
              <a:t> suivi du </a:t>
            </a:r>
            <a:r>
              <a:rPr lang="fr-FR" sz="2400" b="1" dirty="0"/>
              <a:t>SHS</a:t>
            </a:r>
            <a:r>
              <a:rPr lang="fr-FR" sz="2400" dirty="0"/>
              <a:t>. </a:t>
            </a:r>
            <a:r>
              <a:rPr lang="fr-FR" sz="2400" dirty="0" smtClean="0"/>
              <a:t>Les </a:t>
            </a:r>
            <a:r>
              <a:rPr lang="fr-FR" sz="2400" dirty="0"/>
              <a:t>domaines </a:t>
            </a:r>
            <a:r>
              <a:rPr lang="fr-FR" sz="2400" b="1" dirty="0"/>
              <a:t>ST</a:t>
            </a:r>
            <a:r>
              <a:rPr lang="fr-FR" sz="2400" dirty="0"/>
              <a:t> et </a:t>
            </a:r>
            <a:r>
              <a:rPr lang="fr-FR" sz="2400" b="1" dirty="0"/>
              <a:t>DSP</a:t>
            </a:r>
            <a:r>
              <a:rPr lang="fr-FR" sz="2400" dirty="0"/>
              <a:t> suivent avec des parts de </a:t>
            </a:r>
            <a:r>
              <a:rPr lang="fr-FR" sz="2400" b="1" dirty="0"/>
              <a:t>15%</a:t>
            </a:r>
            <a:r>
              <a:rPr lang="fr-FR" sz="2400" dirty="0"/>
              <a:t> et </a:t>
            </a:r>
            <a:r>
              <a:rPr lang="fr-FR" sz="2400" b="1" dirty="0"/>
              <a:t>14%</a:t>
            </a:r>
            <a:r>
              <a:rPr lang="fr-FR" sz="2400" dirty="0"/>
              <a:t> respectivement. Les domaines </a:t>
            </a:r>
            <a:r>
              <a:rPr lang="fr-FR" sz="2400" b="1" dirty="0"/>
              <a:t>STAPS, ARTS, STU </a:t>
            </a:r>
            <a:r>
              <a:rPr lang="fr-FR" sz="2400" dirty="0"/>
              <a:t>et </a:t>
            </a:r>
            <a:r>
              <a:rPr lang="fr-FR" sz="2400" b="1" dirty="0"/>
              <a:t>AUMV</a:t>
            </a:r>
            <a:r>
              <a:rPr lang="fr-FR" sz="2400" dirty="0"/>
              <a:t> se positionnent en fin de classement avec des parts de près de </a:t>
            </a:r>
            <a:r>
              <a:rPr lang="fr-FR" sz="2400" b="1" dirty="0"/>
              <a:t>1%</a:t>
            </a:r>
            <a:r>
              <a:rPr lang="fr-FR" sz="2400" dirty="0"/>
              <a:t> pour </a:t>
            </a:r>
            <a:r>
              <a:rPr lang="fr-FR" sz="2400" dirty="0" smtClean="0"/>
              <a:t>chaque.</a:t>
            </a:r>
            <a:endParaRPr lang="fr-FR" sz="2400" dirty="0"/>
          </a:p>
        </p:txBody>
      </p:sp>
      <p:pic>
        <p:nvPicPr>
          <p:cNvPr id="8" name="Imag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993" y="1038878"/>
            <a:ext cx="10300139" cy="34280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4934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Effectifs des inscrits formation </a:t>
            </a:r>
            <a:r>
              <a:rPr lang="fr-FR" dirty="0"/>
              <a:t>d’Ingénieurs à </a:t>
            </a:r>
            <a:r>
              <a:rPr lang="fr-FR" dirty="0" smtClean="0"/>
              <a:t>l’E.S.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Rapport de la CRUO pour la CNU du 15 Mars 2021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A45A4E-14F6-474E-9EEE-AF1EA9678214}" type="slidenum">
              <a:rPr lang="fr-FR" smtClean="0"/>
              <a:pPr>
                <a:defRPr/>
              </a:pPr>
              <a:t>22</a:t>
            </a:fld>
            <a:endParaRPr lang="fr-FR"/>
          </a:p>
        </p:txBody>
      </p:sp>
      <p:sp>
        <p:nvSpPr>
          <p:cNvPr id="6" name="Espace réservé du contenu 7"/>
          <p:cNvSpPr>
            <a:spLocks noGrp="1"/>
          </p:cNvSpPr>
          <p:nvPr>
            <p:ph idx="1"/>
          </p:nvPr>
        </p:nvSpPr>
        <p:spPr>
          <a:xfrm>
            <a:off x="330200" y="4677103"/>
            <a:ext cx="11520000" cy="1397876"/>
          </a:xfrm>
        </p:spPr>
        <p:txBody>
          <a:bodyPr/>
          <a:lstStyle/>
          <a:p>
            <a:pPr lvl="0" algn="just"/>
            <a:r>
              <a:rPr lang="fr-FR" dirty="0" smtClean="0"/>
              <a:t>C’est </a:t>
            </a:r>
            <a:r>
              <a:rPr lang="fr-FR" dirty="0"/>
              <a:t>le domaine </a:t>
            </a:r>
            <a:r>
              <a:rPr lang="fr-FR" b="1" dirty="0"/>
              <a:t>ST</a:t>
            </a:r>
            <a:r>
              <a:rPr lang="fr-FR" dirty="0"/>
              <a:t> qui prend la plus grande part de </a:t>
            </a:r>
            <a:r>
              <a:rPr lang="fr-FR" b="1" dirty="0"/>
              <a:t>47 %</a:t>
            </a:r>
            <a:r>
              <a:rPr lang="fr-FR" dirty="0"/>
              <a:t> des inscrits dans cette catégorie avec </a:t>
            </a:r>
            <a:r>
              <a:rPr lang="fr-FR" b="1" dirty="0"/>
              <a:t>2891</a:t>
            </a:r>
            <a:r>
              <a:rPr lang="fr-FR" dirty="0"/>
              <a:t> étudiants, suivi du </a:t>
            </a:r>
            <a:r>
              <a:rPr lang="fr-FR" b="1" dirty="0"/>
              <a:t>SEGC</a:t>
            </a:r>
            <a:r>
              <a:rPr lang="fr-FR" dirty="0"/>
              <a:t> avec une part de </a:t>
            </a:r>
            <a:r>
              <a:rPr lang="fr-FR" b="1" dirty="0"/>
              <a:t>25%</a:t>
            </a:r>
            <a:r>
              <a:rPr lang="fr-FR" dirty="0"/>
              <a:t> puis du </a:t>
            </a:r>
            <a:r>
              <a:rPr lang="fr-FR" b="1" dirty="0"/>
              <a:t>SNV</a:t>
            </a:r>
            <a:r>
              <a:rPr lang="fr-FR" dirty="0"/>
              <a:t> avec la part de </a:t>
            </a:r>
            <a:r>
              <a:rPr lang="fr-FR" b="1" dirty="0"/>
              <a:t>16%</a:t>
            </a:r>
            <a:r>
              <a:rPr lang="fr-FR" dirty="0"/>
              <a:t> et enfin le </a:t>
            </a:r>
            <a:r>
              <a:rPr lang="fr-FR" b="1" dirty="0"/>
              <a:t>MI</a:t>
            </a:r>
            <a:r>
              <a:rPr lang="fr-FR" dirty="0"/>
              <a:t> avec la part de </a:t>
            </a:r>
            <a:r>
              <a:rPr lang="fr-FR" b="1" dirty="0"/>
              <a:t>12%</a:t>
            </a:r>
            <a:r>
              <a:rPr lang="fr-FR" dirty="0"/>
              <a:t> des inscrits.</a:t>
            </a:r>
          </a:p>
        </p:txBody>
      </p:sp>
      <p:pic>
        <p:nvPicPr>
          <p:cNvPr id="7" name="Imag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394" y="1089784"/>
            <a:ext cx="8327611" cy="34490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9995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Effectifs des inscrits en formation </a:t>
            </a:r>
            <a:r>
              <a:rPr lang="fr-FR" dirty="0"/>
              <a:t>classique </a:t>
            </a:r>
            <a:r>
              <a:rPr lang="fr-FR" dirty="0" smtClean="0"/>
              <a:t>SMV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Rapport de la CRUO pour la CNU du 15 Mars 2021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A45A4E-14F6-474E-9EEE-AF1EA9678214}" type="slidenum">
              <a:rPr lang="fr-FR" smtClean="0"/>
              <a:pPr>
                <a:defRPr/>
              </a:pPr>
              <a:t>23</a:t>
            </a:fld>
            <a:endParaRPr lang="fr-FR"/>
          </a:p>
        </p:txBody>
      </p:sp>
      <p:sp>
        <p:nvSpPr>
          <p:cNvPr id="6" name="Espace réservé du contenu 7"/>
          <p:cNvSpPr>
            <a:spLocks noGrp="1"/>
          </p:cNvSpPr>
          <p:nvPr>
            <p:ph idx="1"/>
          </p:nvPr>
        </p:nvSpPr>
        <p:spPr>
          <a:xfrm>
            <a:off x="330200" y="4382813"/>
            <a:ext cx="11520000" cy="1776249"/>
          </a:xfrm>
        </p:spPr>
        <p:txBody>
          <a:bodyPr/>
          <a:lstStyle/>
          <a:p>
            <a:pPr lvl="0" algn="just"/>
            <a:r>
              <a:rPr lang="fr-FR" sz="2400" dirty="0" smtClean="0"/>
              <a:t>C’est </a:t>
            </a:r>
            <a:r>
              <a:rPr lang="fr-FR" sz="2400" dirty="0"/>
              <a:t>la filière </a:t>
            </a:r>
            <a:r>
              <a:rPr lang="fr-FR" sz="2400" b="1" dirty="0"/>
              <a:t>Médecine</a:t>
            </a:r>
            <a:r>
              <a:rPr lang="fr-FR" sz="2400" dirty="0"/>
              <a:t> qui prédomine en matière d’effectif des inscrits avec la part de </a:t>
            </a:r>
            <a:r>
              <a:rPr lang="fr-FR" sz="2400" b="1" dirty="0"/>
              <a:t>66%</a:t>
            </a:r>
            <a:r>
              <a:rPr lang="fr-FR" sz="2400" dirty="0"/>
              <a:t> contre </a:t>
            </a:r>
            <a:r>
              <a:rPr lang="fr-FR" sz="2400" b="1" dirty="0"/>
              <a:t>2%</a:t>
            </a:r>
            <a:r>
              <a:rPr lang="fr-FR" sz="2400" dirty="0"/>
              <a:t> seulement pour les </a:t>
            </a:r>
            <a:r>
              <a:rPr lang="fr-FR" sz="2400" b="1" dirty="0" smtClean="0"/>
              <a:t>Sciences Vétérinaires</a:t>
            </a:r>
            <a:r>
              <a:rPr lang="fr-FR" sz="2400" dirty="0"/>
              <a:t>. La répartition par année montre aussi que le plus grand nombre est en 6</a:t>
            </a:r>
            <a:r>
              <a:rPr lang="fr-FR" sz="2400" baseline="30000" dirty="0"/>
              <a:t>ème</a:t>
            </a:r>
            <a:r>
              <a:rPr lang="fr-FR" sz="2400" dirty="0"/>
              <a:t> année pour la médecine, en 5</a:t>
            </a:r>
            <a:r>
              <a:rPr lang="fr-FR" sz="2400" baseline="30000" dirty="0"/>
              <a:t>ème</a:t>
            </a:r>
            <a:r>
              <a:rPr lang="fr-FR" sz="2400" dirty="0"/>
              <a:t> année pour la Pharmacie, en 4</a:t>
            </a:r>
            <a:r>
              <a:rPr lang="fr-FR" sz="2400" baseline="30000" dirty="0"/>
              <a:t>ème</a:t>
            </a:r>
            <a:r>
              <a:rPr lang="fr-FR" sz="2400" dirty="0"/>
              <a:t> année pour la Médecine dentaire et en 2</a:t>
            </a:r>
            <a:r>
              <a:rPr lang="fr-FR" sz="2400" baseline="30000" dirty="0"/>
              <a:t>ème</a:t>
            </a:r>
            <a:r>
              <a:rPr lang="fr-FR" sz="2400" dirty="0"/>
              <a:t> année pour les sciences vétérinaires.</a:t>
            </a:r>
            <a:endParaRPr lang="fr-FR" sz="2000" dirty="0"/>
          </a:p>
        </p:txBody>
      </p:sp>
      <p:pic>
        <p:nvPicPr>
          <p:cNvPr id="7" name="Imag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110" y="1038877"/>
            <a:ext cx="8029903" cy="32703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6766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Effectifs des inscrits formation </a:t>
            </a:r>
            <a:r>
              <a:rPr lang="fr-FR" dirty="0"/>
              <a:t>de formateur à l’ENS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Rapport de la CRUO pour la CNU du 15 Mars 2021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A45A4E-14F6-474E-9EEE-AF1EA9678214}" type="slidenum">
              <a:rPr lang="fr-FR" smtClean="0"/>
              <a:pPr>
                <a:defRPr/>
              </a:pPr>
              <a:t>24</a:t>
            </a:fld>
            <a:endParaRPr lang="fr-FR"/>
          </a:p>
        </p:txBody>
      </p:sp>
      <p:sp>
        <p:nvSpPr>
          <p:cNvPr id="6" name="Espace réservé du contenu 7"/>
          <p:cNvSpPr>
            <a:spLocks noGrp="1"/>
          </p:cNvSpPr>
          <p:nvPr>
            <p:ph idx="1"/>
          </p:nvPr>
        </p:nvSpPr>
        <p:spPr>
          <a:xfrm>
            <a:off x="330200" y="5132934"/>
            <a:ext cx="11520000" cy="830319"/>
          </a:xfrm>
        </p:spPr>
        <p:txBody>
          <a:bodyPr/>
          <a:lstStyle/>
          <a:p>
            <a:pPr lvl="0" algn="just"/>
            <a:r>
              <a:rPr lang="fr-FR" dirty="0" smtClean="0"/>
              <a:t>C’est </a:t>
            </a:r>
            <a:r>
              <a:rPr lang="fr-FR" dirty="0"/>
              <a:t>le cycle </a:t>
            </a:r>
            <a:r>
              <a:rPr lang="fr-FR" b="1" dirty="0"/>
              <a:t>PES</a:t>
            </a:r>
            <a:r>
              <a:rPr lang="fr-FR" dirty="0"/>
              <a:t> qui </a:t>
            </a:r>
            <a:r>
              <a:rPr lang="fr-FR" dirty="0" smtClean="0"/>
              <a:t>prédomine en FF à l’ENS avec </a:t>
            </a:r>
            <a:r>
              <a:rPr lang="fr-FR" b="1" dirty="0" smtClean="0"/>
              <a:t>68% </a:t>
            </a:r>
            <a:r>
              <a:rPr lang="fr-FR" dirty="0" smtClean="0"/>
              <a:t>des inscrits.</a:t>
            </a:r>
            <a:endParaRPr lang="fr-FR" sz="2400" dirty="0"/>
          </a:p>
        </p:txBody>
      </p:sp>
      <p:pic>
        <p:nvPicPr>
          <p:cNvPr id="7" name="Imag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800" y="1430500"/>
            <a:ext cx="9448800" cy="34750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769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252248" y="2235200"/>
            <a:ext cx="11623431" cy="3198647"/>
          </a:xfrm>
        </p:spPr>
        <p:txBody>
          <a:bodyPr/>
          <a:lstStyle/>
          <a:p>
            <a:r>
              <a:rPr lang="fr-FR" sz="4800" dirty="0">
                <a:solidFill>
                  <a:srgbClr val="FFAFAF"/>
                </a:solidFill>
              </a:rPr>
              <a:t>Données du bilan à mi-parcours </a:t>
            </a:r>
            <a:r>
              <a:rPr lang="fr-FR" sz="4800" dirty="0" smtClean="0">
                <a:solidFill>
                  <a:srgbClr val="FFAFAF"/>
                </a:solidFill>
              </a:rPr>
              <a:t/>
            </a:r>
            <a:br>
              <a:rPr lang="fr-FR" sz="4800" dirty="0" smtClean="0">
                <a:solidFill>
                  <a:srgbClr val="FFAFAF"/>
                </a:solidFill>
              </a:rPr>
            </a:br>
            <a:r>
              <a:rPr lang="fr-FR" sz="4800" dirty="0" smtClean="0">
                <a:solidFill>
                  <a:srgbClr val="FFAFAF"/>
                </a:solidFill>
              </a:rPr>
              <a:t>de </a:t>
            </a:r>
            <a:r>
              <a:rPr lang="fr-FR" sz="4800" dirty="0">
                <a:solidFill>
                  <a:srgbClr val="FFAFAF"/>
                </a:solidFill>
              </a:rPr>
              <a:t>l’année universitaire 2020-2021 </a:t>
            </a:r>
            <a:r>
              <a:rPr lang="fr-FR" sz="4800" dirty="0" smtClean="0">
                <a:effectLst/>
              </a:rPr>
              <a:t/>
            </a:r>
            <a:br>
              <a:rPr lang="fr-FR" sz="4800" dirty="0" smtClean="0">
                <a:effectLst/>
              </a:rPr>
            </a:br>
            <a:r>
              <a:rPr lang="fr-FR" sz="4800" dirty="0" smtClean="0">
                <a:effectLst/>
              </a:rPr>
              <a:t/>
            </a:r>
            <a:br>
              <a:rPr lang="fr-FR" sz="4800" dirty="0" smtClean="0">
                <a:effectLst/>
              </a:rPr>
            </a:br>
            <a:r>
              <a:rPr lang="fr-FR" sz="4800" dirty="0" smtClean="0">
                <a:solidFill>
                  <a:srgbClr val="006600"/>
                </a:solidFill>
              </a:rPr>
              <a:t>V.2 – Encadrement pédagogique</a:t>
            </a:r>
            <a:endParaRPr lang="fr-FR" sz="4000" dirty="0">
              <a:solidFill>
                <a:srgbClr val="006600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Rapport de la CRUO pour la CNU du 15 Mars 2021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fr-FR" dirty="0" smtClean="0"/>
              <a:t>-V-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5D470C-B76B-422E-B7B3-A4B630188445}" type="slidenum">
              <a:rPr lang="fr-FR" smtClean="0"/>
              <a:pPr>
                <a:defRPr/>
              </a:pPr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8101182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Effectif global des enseignants permanents et vacataires</a:t>
            </a:r>
            <a:endParaRPr lang="fr-FR" dirty="0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345440" y="3268718"/>
            <a:ext cx="11504760" cy="2711670"/>
          </a:xfrm>
        </p:spPr>
        <p:txBody>
          <a:bodyPr/>
          <a:lstStyle/>
          <a:p>
            <a:pPr marL="357188" indent="-357188" algn="just"/>
            <a:r>
              <a:rPr lang="fr-FR" dirty="0"/>
              <a:t>L’encadrement pédagogique en graduation est assuré par un effectif total de </a:t>
            </a:r>
            <a:r>
              <a:rPr lang="fr-FR" b="1" dirty="0" smtClean="0"/>
              <a:t>15.265</a:t>
            </a:r>
            <a:r>
              <a:rPr lang="fr-FR" dirty="0" smtClean="0"/>
              <a:t> </a:t>
            </a:r>
            <a:r>
              <a:rPr lang="fr-FR" b="1" dirty="0"/>
              <a:t>enseignants permanents </a:t>
            </a:r>
            <a:r>
              <a:rPr lang="fr-FR" dirty="0"/>
              <a:t>dont </a:t>
            </a:r>
            <a:r>
              <a:rPr lang="fr-FR" b="1" dirty="0" smtClean="0"/>
              <a:t>6.389</a:t>
            </a:r>
            <a:r>
              <a:rPr lang="fr-FR" dirty="0" smtClean="0"/>
              <a:t> </a:t>
            </a:r>
            <a:r>
              <a:rPr lang="fr-FR" dirty="0"/>
              <a:t>de Rang Magistral équivalent à un taux en rang magistral de </a:t>
            </a:r>
            <a:r>
              <a:rPr lang="fr-FR" b="1" dirty="0"/>
              <a:t>42 %.</a:t>
            </a:r>
            <a:endParaRPr lang="fr-FR" dirty="0"/>
          </a:p>
          <a:p>
            <a:pPr marL="357188" indent="-357188" algn="just"/>
            <a:r>
              <a:rPr lang="fr-FR" dirty="0"/>
              <a:t>Un effectif complémentaire de </a:t>
            </a:r>
            <a:r>
              <a:rPr lang="fr-FR" b="1" dirty="0" smtClean="0"/>
              <a:t>3.799</a:t>
            </a:r>
            <a:r>
              <a:rPr lang="fr-FR" dirty="0" smtClean="0"/>
              <a:t> </a:t>
            </a:r>
            <a:r>
              <a:rPr lang="fr-FR" b="1" dirty="0"/>
              <a:t>vacataires et associés </a:t>
            </a:r>
            <a:r>
              <a:rPr lang="fr-FR" dirty="0"/>
              <a:t>représentant une part de </a:t>
            </a:r>
            <a:r>
              <a:rPr lang="fr-FR" b="1" dirty="0" smtClean="0"/>
              <a:t>20%</a:t>
            </a:r>
            <a:r>
              <a:rPr lang="fr-FR" dirty="0" smtClean="0"/>
              <a:t>  équivalente </a:t>
            </a:r>
            <a:r>
              <a:rPr lang="fr-FR" dirty="0"/>
              <a:t>au </a:t>
            </a:r>
            <a:r>
              <a:rPr lang="fr-FR" b="1" dirty="0"/>
              <a:t>¼</a:t>
            </a:r>
            <a:r>
              <a:rPr lang="fr-FR" dirty="0"/>
              <a:t> de l’effectif des enseignants permanents vient renforcer l’encadrement pédagogique.</a:t>
            </a:r>
          </a:p>
          <a:p>
            <a:pPr lvl="0" algn="just">
              <a:lnSpc>
                <a:spcPct val="100000"/>
              </a:lnSpc>
              <a:spcBef>
                <a:spcPts val="600"/>
              </a:spcBef>
            </a:pP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Rapport de la CRUO pour la CNU du 15 Mars 2021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5D470C-B76B-422E-B7B3-A4B630188445}" type="slidenum">
              <a:rPr lang="fr-FR" smtClean="0"/>
              <a:pPr>
                <a:defRPr/>
              </a:pPr>
              <a:t>26</a:t>
            </a:fld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441" y="1230546"/>
            <a:ext cx="11415636" cy="1927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679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Encadrement pédagogique par catégorie d’établissement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Rapport de la CRUO pour la CNU du 15 Mars 2021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A45A4E-14F6-474E-9EEE-AF1EA9678214}" type="slidenum">
              <a:rPr lang="fr-FR" smtClean="0"/>
              <a:pPr>
                <a:defRPr/>
              </a:pPr>
              <a:t>27</a:t>
            </a:fld>
            <a:endParaRPr lang="fr-FR"/>
          </a:p>
        </p:txBody>
      </p:sp>
      <p:sp>
        <p:nvSpPr>
          <p:cNvPr id="6" name="Espace réservé du contenu 7"/>
          <p:cNvSpPr>
            <a:spLocks noGrp="1"/>
          </p:cNvSpPr>
          <p:nvPr>
            <p:ph idx="1"/>
          </p:nvPr>
        </p:nvSpPr>
        <p:spPr>
          <a:xfrm>
            <a:off x="330200" y="4582511"/>
            <a:ext cx="11520000" cy="1650126"/>
          </a:xfrm>
        </p:spPr>
        <p:txBody>
          <a:bodyPr/>
          <a:lstStyle/>
          <a:p>
            <a:pPr algn="just"/>
            <a:r>
              <a:rPr lang="fr-FR" dirty="0" smtClean="0"/>
              <a:t>Le taux </a:t>
            </a:r>
            <a:r>
              <a:rPr lang="fr-FR" dirty="0"/>
              <a:t>en rang </a:t>
            </a:r>
            <a:r>
              <a:rPr lang="fr-FR" dirty="0" smtClean="0"/>
              <a:t>magistral des </a:t>
            </a:r>
            <a:r>
              <a:rPr lang="fr-FR" dirty="0"/>
              <a:t>enseignants permanents</a:t>
            </a:r>
            <a:r>
              <a:rPr lang="fr-FR" dirty="0" smtClean="0"/>
              <a:t> pour la catégorie des  Universités </a:t>
            </a:r>
            <a:r>
              <a:rPr lang="fr-FR" dirty="0"/>
              <a:t>et Centres Universitaires </a:t>
            </a:r>
            <a:r>
              <a:rPr lang="fr-FR" dirty="0" smtClean="0"/>
              <a:t>est </a:t>
            </a:r>
            <a:r>
              <a:rPr lang="fr-FR" dirty="0"/>
              <a:t>de </a:t>
            </a:r>
            <a:r>
              <a:rPr lang="fr-FR" b="1" dirty="0"/>
              <a:t>43 %</a:t>
            </a:r>
            <a:r>
              <a:rPr lang="fr-FR" dirty="0"/>
              <a:t>, </a:t>
            </a:r>
            <a:r>
              <a:rPr lang="fr-FR" dirty="0" smtClean="0"/>
              <a:t>bien meilleur que </a:t>
            </a:r>
            <a:r>
              <a:rPr lang="fr-FR" dirty="0"/>
              <a:t>celui des </a:t>
            </a:r>
            <a:r>
              <a:rPr lang="fr-FR" b="1" dirty="0"/>
              <a:t>Ecoles Supérieures</a:t>
            </a:r>
            <a:r>
              <a:rPr lang="fr-FR" dirty="0"/>
              <a:t> qui n’est que de </a:t>
            </a:r>
            <a:r>
              <a:rPr lang="fr-FR" b="1" dirty="0"/>
              <a:t>26%</a:t>
            </a:r>
            <a:r>
              <a:rPr lang="fr-FR" dirty="0"/>
              <a:t> </a:t>
            </a:r>
            <a:r>
              <a:rPr lang="fr-FR" dirty="0" smtClean="0"/>
              <a:t>ainsi que celui </a:t>
            </a:r>
            <a:r>
              <a:rPr lang="fr-FR" dirty="0"/>
              <a:t>des </a:t>
            </a:r>
            <a:r>
              <a:rPr lang="fr-FR" b="1" dirty="0"/>
              <a:t>ENS</a:t>
            </a:r>
            <a:r>
              <a:rPr lang="fr-FR" dirty="0"/>
              <a:t> qui n’est que de </a:t>
            </a:r>
            <a:r>
              <a:rPr lang="fr-FR" b="1" dirty="0"/>
              <a:t>15</a:t>
            </a:r>
            <a:r>
              <a:rPr lang="fr-FR" b="1" dirty="0" smtClean="0"/>
              <a:t>%</a:t>
            </a:r>
            <a:r>
              <a:rPr lang="fr-FR" dirty="0" smtClean="0"/>
              <a:t>.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806" y="1112448"/>
            <a:ext cx="11106921" cy="3217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96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Taux d’Encadrement Moyen </a:t>
            </a:r>
            <a:r>
              <a:rPr lang="fr-FR" sz="2800" dirty="0" smtClean="0"/>
              <a:t>(Etudiants/Enseignant permanent)</a:t>
            </a:r>
            <a:endParaRPr lang="fr-FR" sz="28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Rapport de la CRUO pour la CNU du 15 Mars 2021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A45A4E-14F6-474E-9EEE-AF1EA9678214}" type="slidenum">
              <a:rPr lang="fr-FR" smtClean="0"/>
              <a:pPr>
                <a:defRPr/>
              </a:pPr>
              <a:t>28</a:t>
            </a:fld>
            <a:endParaRPr lang="fr-FR"/>
          </a:p>
        </p:txBody>
      </p:sp>
      <p:sp>
        <p:nvSpPr>
          <p:cNvPr id="6" name="Espace réservé du contenu 7"/>
          <p:cNvSpPr>
            <a:spLocks noGrp="1"/>
          </p:cNvSpPr>
          <p:nvPr>
            <p:ph idx="1"/>
          </p:nvPr>
        </p:nvSpPr>
        <p:spPr>
          <a:xfrm>
            <a:off x="330200" y="3436886"/>
            <a:ext cx="11520000" cy="2827282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fr-FR" sz="2200" dirty="0" smtClean="0"/>
              <a:t>Dans l’ensemble:</a:t>
            </a:r>
          </a:p>
          <a:p>
            <a:pPr marL="2333625" lvl="1" indent="-357188">
              <a:lnSpc>
                <a:spcPct val="100000"/>
              </a:lnSpc>
              <a:spcBef>
                <a:spcPts val="0"/>
              </a:spcBef>
            </a:pPr>
            <a:r>
              <a:rPr lang="fr-FR" sz="2200" b="1" dirty="0" smtClean="0"/>
              <a:t>22 </a:t>
            </a:r>
            <a:r>
              <a:rPr lang="fr-FR" sz="2200" dirty="0"/>
              <a:t>étudiants par enseignant </a:t>
            </a:r>
            <a:r>
              <a:rPr lang="fr-FR" sz="2200" dirty="0" smtClean="0"/>
              <a:t>permanent.</a:t>
            </a:r>
            <a:endParaRPr lang="fr-FR" sz="2200" dirty="0"/>
          </a:p>
          <a:p>
            <a:pPr marL="2333625" lvl="1" indent="-357188">
              <a:lnSpc>
                <a:spcPct val="100000"/>
              </a:lnSpc>
              <a:spcBef>
                <a:spcPts val="0"/>
              </a:spcBef>
            </a:pPr>
            <a:r>
              <a:rPr lang="fr-FR" sz="2200" b="1" dirty="0"/>
              <a:t>52 </a:t>
            </a:r>
            <a:r>
              <a:rPr lang="fr-FR" sz="2200" dirty="0"/>
              <a:t>étudiants par enseignant permanent de rang </a:t>
            </a:r>
            <a:r>
              <a:rPr lang="fr-FR" sz="2200" dirty="0" smtClean="0"/>
              <a:t>magistral.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2200" dirty="0"/>
              <a:t>Notons aussi à ce titre :</a:t>
            </a:r>
          </a:p>
          <a:p>
            <a:pPr marL="1344613" lvl="1" indent="-450850">
              <a:lnSpc>
                <a:spcPct val="100000"/>
              </a:lnSpc>
              <a:spcBef>
                <a:spcPts val="0"/>
              </a:spcBef>
            </a:pPr>
            <a:r>
              <a:rPr lang="fr-FR" sz="2200" dirty="0" smtClean="0"/>
              <a:t>La </a:t>
            </a:r>
            <a:r>
              <a:rPr lang="fr-FR" sz="2200" dirty="0"/>
              <a:t>promotion récente de </a:t>
            </a:r>
            <a:r>
              <a:rPr lang="fr-FR" sz="2200" b="1" dirty="0"/>
              <a:t>341</a:t>
            </a:r>
            <a:r>
              <a:rPr lang="fr-FR" sz="2200" dirty="0"/>
              <a:t> MCA au grade de Professeur ;</a:t>
            </a:r>
          </a:p>
          <a:p>
            <a:pPr marL="1344613" lvl="1" indent="-450850">
              <a:lnSpc>
                <a:spcPct val="100000"/>
              </a:lnSpc>
              <a:spcBef>
                <a:spcPts val="0"/>
              </a:spcBef>
            </a:pPr>
            <a:r>
              <a:rPr lang="fr-FR" sz="2200" dirty="0" smtClean="0"/>
              <a:t>La </a:t>
            </a:r>
            <a:r>
              <a:rPr lang="fr-FR" sz="2200" dirty="0"/>
              <a:t>promotion de </a:t>
            </a:r>
            <a:r>
              <a:rPr lang="fr-FR" sz="2200" b="1" dirty="0"/>
              <a:t>239</a:t>
            </a:r>
            <a:r>
              <a:rPr lang="fr-FR" sz="2200" dirty="0"/>
              <a:t> MCB au Grade de MCA (Soutenance d’HUDR) ;</a:t>
            </a:r>
          </a:p>
          <a:p>
            <a:pPr marL="1344613" lvl="1" indent="-450850">
              <a:lnSpc>
                <a:spcPct val="100000"/>
              </a:lnSpc>
              <a:spcBef>
                <a:spcPts val="0"/>
              </a:spcBef>
            </a:pPr>
            <a:r>
              <a:rPr lang="fr-FR" sz="2200" dirty="0" smtClean="0"/>
              <a:t>La </a:t>
            </a:r>
            <a:r>
              <a:rPr lang="fr-FR" sz="2200" dirty="0"/>
              <a:t>promotion de </a:t>
            </a:r>
            <a:r>
              <a:rPr lang="fr-FR" sz="2200" b="1" dirty="0"/>
              <a:t>07</a:t>
            </a:r>
            <a:r>
              <a:rPr lang="fr-FR" sz="2200" dirty="0"/>
              <a:t> MCA HU au grade de Professeur HU ;</a:t>
            </a:r>
          </a:p>
          <a:p>
            <a:pPr marL="1344613" lvl="1" indent="-450850">
              <a:lnSpc>
                <a:spcPct val="100000"/>
              </a:lnSpc>
              <a:spcBef>
                <a:spcPts val="0"/>
              </a:spcBef>
            </a:pPr>
            <a:r>
              <a:rPr lang="fr-FR" sz="2200" dirty="0" smtClean="0"/>
              <a:t>La </a:t>
            </a:r>
            <a:r>
              <a:rPr lang="fr-FR" sz="2200" dirty="0"/>
              <a:t>promotion de </a:t>
            </a:r>
            <a:r>
              <a:rPr lang="fr-FR" sz="2200" b="1" dirty="0"/>
              <a:t>12</a:t>
            </a:r>
            <a:r>
              <a:rPr lang="fr-FR" sz="2200" dirty="0"/>
              <a:t> MCB HU au grade de MCA HU</a:t>
            </a:r>
          </a:p>
          <a:p>
            <a:pPr marL="273050" indent="-273050">
              <a:lnSpc>
                <a:spcPct val="100000"/>
              </a:lnSpc>
              <a:spcBef>
                <a:spcPts val="0"/>
              </a:spcBef>
            </a:pPr>
            <a:endParaRPr lang="fr-FR" sz="2400" dirty="0"/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2400" dirty="0" smtClean="0"/>
              <a:t>.</a:t>
            </a:r>
            <a:endParaRPr lang="fr-FR" sz="2400" dirty="0"/>
          </a:p>
        </p:txBody>
      </p:sp>
      <p:pic>
        <p:nvPicPr>
          <p:cNvPr id="7" name="Imag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380" y="1038878"/>
            <a:ext cx="7272614" cy="23980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5924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252248" y="2235200"/>
            <a:ext cx="11623431" cy="3198647"/>
          </a:xfrm>
        </p:spPr>
        <p:txBody>
          <a:bodyPr/>
          <a:lstStyle/>
          <a:p>
            <a:r>
              <a:rPr lang="fr-FR" sz="4800" dirty="0">
                <a:solidFill>
                  <a:srgbClr val="FFAFAF"/>
                </a:solidFill>
              </a:rPr>
              <a:t>Données du bilan à mi-parcours </a:t>
            </a:r>
            <a:r>
              <a:rPr lang="fr-FR" sz="4800" dirty="0" smtClean="0">
                <a:solidFill>
                  <a:srgbClr val="FFAFAF"/>
                </a:solidFill>
              </a:rPr>
              <a:t/>
            </a:r>
            <a:br>
              <a:rPr lang="fr-FR" sz="4800" dirty="0" smtClean="0">
                <a:solidFill>
                  <a:srgbClr val="FFAFAF"/>
                </a:solidFill>
              </a:rPr>
            </a:br>
            <a:r>
              <a:rPr lang="fr-FR" sz="4800" dirty="0" smtClean="0">
                <a:solidFill>
                  <a:srgbClr val="FFAFAF"/>
                </a:solidFill>
              </a:rPr>
              <a:t>de </a:t>
            </a:r>
            <a:r>
              <a:rPr lang="fr-FR" sz="4800" dirty="0">
                <a:solidFill>
                  <a:srgbClr val="FFAFAF"/>
                </a:solidFill>
              </a:rPr>
              <a:t>l’année universitaire 2020-2021 </a:t>
            </a:r>
            <a:r>
              <a:rPr lang="fr-FR" sz="4800" dirty="0" smtClean="0">
                <a:effectLst/>
              </a:rPr>
              <a:t/>
            </a:r>
            <a:br>
              <a:rPr lang="fr-FR" sz="4800" dirty="0" smtClean="0">
                <a:effectLst/>
              </a:rPr>
            </a:br>
            <a:r>
              <a:rPr lang="fr-FR" sz="4800" dirty="0" smtClean="0">
                <a:effectLst/>
              </a:rPr>
              <a:t/>
            </a:r>
            <a:br>
              <a:rPr lang="fr-FR" sz="4800" dirty="0" smtClean="0">
                <a:effectLst/>
              </a:rPr>
            </a:br>
            <a:r>
              <a:rPr lang="fr-FR" sz="4800" dirty="0" smtClean="0">
                <a:solidFill>
                  <a:srgbClr val="006600"/>
                </a:solidFill>
              </a:rPr>
              <a:t>V.3 – </a:t>
            </a:r>
            <a:r>
              <a:rPr lang="fr-FR" sz="4800" dirty="0">
                <a:solidFill>
                  <a:srgbClr val="006600"/>
                </a:solidFill>
              </a:rPr>
              <a:t>Bilan des formations assurées </a:t>
            </a:r>
            <a:endParaRPr lang="fr-FR" sz="4000" dirty="0">
              <a:solidFill>
                <a:srgbClr val="006600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Rapport de la CRUO pour la CNU du 15 Mars 2021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fr-FR" dirty="0" smtClean="0"/>
              <a:t>-V-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5D470C-B76B-422E-B7B3-A4B630188445}" type="slidenum">
              <a:rPr lang="fr-FR" smtClean="0"/>
              <a:pPr>
                <a:defRPr/>
              </a:pPr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1318317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I_ Préambule</a:t>
            </a:r>
            <a:endParaRPr lang="fr-F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r-FR" dirty="0"/>
              <a:t>Le présent rapport fait office du </a:t>
            </a:r>
            <a:r>
              <a:rPr lang="fr-FR" b="1" dirty="0"/>
              <a:t>bilan à mi-parcours de l’année universitaire 2020-2021 </a:t>
            </a:r>
            <a:r>
              <a:rPr lang="fr-FR" dirty="0"/>
              <a:t>dont les enseignements en présentiel ont démarré le 15 Décembre 2020 pour cause de la situation sanitaire liée à la pandémie du covid’19. </a:t>
            </a:r>
            <a:endParaRPr lang="fr-FR" dirty="0" smtClean="0"/>
          </a:p>
          <a:p>
            <a:pPr algn="just"/>
            <a:r>
              <a:rPr lang="fr-FR" dirty="0" smtClean="0"/>
              <a:t>Il </a:t>
            </a:r>
            <a:r>
              <a:rPr lang="fr-FR" dirty="0"/>
              <a:t>est établi spécialement pour être présenté lors de la </a:t>
            </a:r>
            <a:r>
              <a:rPr lang="fr-FR" b="1" dirty="0" smtClean="0"/>
              <a:t>CNU </a:t>
            </a:r>
            <a:r>
              <a:rPr lang="fr-FR" b="1" dirty="0"/>
              <a:t>du 15 Mars 2021 </a:t>
            </a:r>
            <a:r>
              <a:rPr lang="fr-FR" dirty="0"/>
              <a:t>à Alger sur la base d’un </a:t>
            </a:r>
            <a:r>
              <a:rPr lang="fr-FR" b="1" dirty="0"/>
              <a:t>canevas de recueil des données</a:t>
            </a:r>
            <a:r>
              <a:rPr lang="fr-FR" dirty="0"/>
              <a:t> transmis aux établissements universitaires de la région Ouest.</a:t>
            </a:r>
          </a:p>
          <a:p>
            <a:pPr algn="just"/>
            <a:r>
              <a:rPr lang="fr-FR" dirty="0"/>
              <a:t>Les informations, </a:t>
            </a:r>
            <a:r>
              <a:rPr lang="fr-FR" dirty="0" smtClean="0"/>
              <a:t>indicateurs </a:t>
            </a:r>
            <a:r>
              <a:rPr lang="fr-FR" dirty="0"/>
              <a:t>et </a:t>
            </a:r>
            <a:r>
              <a:rPr lang="fr-FR" dirty="0" smtClean="0"/>
              <a:t>éléments </a:t>
            </a:r>
            <a:r>
              <a:rPr lang="fr-FR" dirty="0"/>
              <a:t>d’analyse présentés dans ce rapport sont extraits de la compilation régionale opérée sur les fichiers des données individuelles transmis par les établissements universitaires et aussi de divers rapports établis précédemment.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Rapport de la CRUO pour la CNU du 15 Mars 2021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A45A4E-14F6-474E-9EEE-AF1EA9678214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7129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Effectif global des enseignants permanents et vacataires</a:t>
            </a:r>
            <a:endParaRPr lang="fr-FR" dirty="0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345440" y="1418897"/>
            <a:ext cx="11504760" cy="4561491"/>
          </a:xfrm>
        </p:spPr>
        <p:txBody>
          <a:bodyPr/>
          <a:lstStyle/>
          <a:p>
            <a:pPr marL="0" indent="0" algn="just">
              <a:buNone/>
            </a:pPr>
            <a:r>
              <a:rPr lang="fr-FR" b="1" dirty="0" smtClean="0"/>
              <a:t>En comptabilisant l’ensemble des formations des établissements, la région Ouest totalise :</a:t>
            </a:r>
          </a:p>
          <a:p>
            <a:pPr marL="357188" indent="-357188" algn="just"/>
            <a:r>
              <a:rPr lang="fr-FR" b="1" dirty="0" smtClean="0"/>
              <a:t>734</a:t>
            </a:r>
            <a:r>
              <a:rPr lang="fr-FR" dirty="0" smtClean="0"/>
              <a:t> </a:t>
            </a:r>
            <a:r>
              <a:rPr lang="fr-FR" dirty="0"/>
              <a:t>formations de </a:t>
            </a:r>
            <a:r>
              <a:rPr lang="fr-FR" b="1" dirty="0"/>
              <a:t>Licences</a:t>
            </a:r>
            <a:r>
              <a:rPr lang="fr-FR" dirty="0"/>
              <a:t> et </a:t>
            </a:r>
            <a:r>
              <a:rPr lang="fr-FR" b="1" dirty="0"/>
              <a:t>1098</a:t>
            </a:r>
            <a:r>
              <a:rPr lang="fr-FR" dirty="0"/>
              <a:t> </a:t>
            </a:r>
            <a:r>
              <a:rPr lang="fr-FR" b="1" dirty="0"/>
              <a:t>Masters</a:t>
            </a:r>
            <a:r>
              <a:rPr lang="fr-FR" dirty="0"/>
              <a:t> de type </a:t>
            </a:r>
            <a:r>
              <a:rPr lang="fr-FR" b="1" dirty="0"/>
              <a:t>académique</a:t>
            </a:r>
            <a:r>
              <a:rPr lang="fr-FR" dirty="0"/>
              <a:t> assurées au sein des universités et centre </a:t>
            </a:r>
            <a:r>
              <a:rPr lang="fr-FR" dirty="0" smtClean="0"/>
              <a:t>universitaires</a:t>
            </a:r>
            <a:r>
              <a:rPr lang="fr-FR" b="1" dirty="0" smtClean="0"/>
              <a:t>.</a:t>
            </a:r>
            <a:endParaRPr lang="fr-FR" dirty="0"/>
          </a:p>
          <a:p>
            <a:pPr marL="814388" lvl="1" indent="-357188" algn="just"/>
            <a:r>
              <a:rPr lang="fr-FR" dirty="0" smtClean="0"/>
              <a:t>Faible </a:t>
            </a:r>
            <a:r>
              <a:rPr lang="fr-FR" dirty="0"/>
              <a:t>part des </a:t>
            </a:r>
            <a:r>
              <a:rPr lang="fr-FR" b="1" dirty="0"/>
              <a:t>formations professionnalisantes</a:t>
            </a:r>
            <a:r>
              <a:rPr lang="fr-FR" dirty="0"/>
              <a:t> qui n’est que de </a:t>
            </a:r>
            <a:r>
              <a:rPr lang="fr-FR" b="1" dirty="0"/>
              <a:t>2%</a:t>
            </a:r>
            <a:r>
              <a:rPr lang="fr-FR" dirty="0"/>
              <a:t> pour les Masters et </a:t>
            </a:r>
            <a:r>
              <a:rPr lang="fr-FR" b="1" dirty="0"/>
              <a:t>3%</a:t>
            </a:r>
            <a:r>
              <a:rPr lang="fr-FR" dirty="0"/>
              <a:t> pour les Licences</a:t>
            </a:r>
            <a:r>
              <a:rPr lang="fr-FR" dirty="0" smtClean="0"/>
              <a:t>.</a:t>
            </a:r>
          </a:p>
          <a:p>
            <a:pPr marL="357188" indent="-357188" algn="just"/>
            <a:r>
              <a:rPr lang="fr-FR" b="1" dirty="0" smtClean="0"/>
              <a:t>30</a:t>
            </a:r>
            <a:r>
              <a:rPr lang="fr-FR" dirty="0" smtClean="0"/>
              <a:t> </a:t>
            </a:r>
            <a:r>
              <a:rPr lang="fr-FR" dirty="0"/>
              <a:t>spécialités d’</a:t>
            </a:r>
            <a:r>
              <a:rPr lang="fr-FR" b="1" dirty="0"/>
              <a:t>ingénieurs</a:t>
            </a:r>
            <a:r>
              <a:rPr lang="fr-FR" dirty="0"/>
              <a:t> dont </a:t>
            </a:r>
            <a:r>
              <a:rPr lang="fr-FR" b="1" dirty="0"/>
              <a:t>15</a:t>
            </a:r>
            <a:r>
              <a:rPr lang="fr-FR" dirty="0"/>
              <a:t> pour le </a:t>
            </a:r>
            <a:r>
              <a:rPr lang="fr-FR" b="1" dirty="0"/>
              <a:t>ST</a:t>
            </a:r>
            <a:r>
              <a:rPr lang="fr-FR" dirty="0"/>
              <a:t>, </a:t>
            </a:r>
            <a:r>
              <a:rPr lang="fr-FR" b="1" dirty="0"/>
              <a:t>07</a:t>
            </a:r>
            <a:r>
              <a:rPr lang="fr-FR" dirty="0"/>
              <a:t> pour le </a:t>
            </a:r>
            <a:r>
              <a:rPr lang="fr-FR" b="1" dirty="0"/>
              <a:t>SNV</a:t>
            </a:r>
            <a:r>
              <a:rPr lang="fr-FR" dirty="0"/>
              <a:t>, </a:t>
            </a:r>
            <a:r>
              <a:rPr lang="fr-FR" b="1" dirty="0"/>
              <a:t>06</a:t>
            </a:r>
            <a:r>
              <a:rPr lang="fr-FR" dirty="0"/>
              <a:t> pour le </a:t>
            </a:r>
            <a:r>
              <a:rPr lang="fr-FR" b="1" dirty="0"/>
              <a:t>SEGC</a:t>
            </a:r>
            <a:r>
              <a:rPr lang="fr-FR" dirty="0"/>
              <a:t> et </a:t>
            </a:r>
            <a:r>
              <a:rPr lang="fr-FR" b="1" dirty="0"/>
              <a:t>02 </a:t>
            </a:r>
            <a:r>
              <a:rPr lang="fr-FR" dirty="0"/>
              <a:t>pour le </a:t>
            </a:r>
            <a:r>
              <a:rPr lang="fr-FR" b="1" dirty="0"/>
              <a:t>MI</a:t>
            </a:r>
            <a:r>
              <a:rPr lang="fr-FR" dirty="0"/>
              <a:t>.</a:t>
            </a:r>
          </a:p>
          <a:p>
            <a:pPr lvl="0" algn="just">
              <a:lnSpc>
                <a:spcPct val="100000"/>
              </a:lnSpc>
              <a:spcBef>
                <a:spcPts val="600"/>
              </a:spcBef>
            </a:pPr>
            <a:r>
              <a:rPr lang="fr-FR" b="1" dirty="0"/>
              <a:t>18</a:t>
            </a:r>
            <a:r>
              <a:rPr lang="fr-FR" dirty="0"/>
              <a:t> formations </a:t>
            </a:r>
            <a:r>
              <a:rPr lang="fr-FR" b="1" dirty="0" smtClean="0"/>
              <a:t>de formateurs </a:t>
            </a:r>
            <a:r>
              <a:rPr lang="fr-FR" dirty="0" smtClean="0"/>
              <a:t>pour les </a:t>
            </a:r>
            <a:r>
              <a:rPr lang="fr-FR" b="1" dirty="0" smtClean="0"/>
              <a:t>ENS</a:t>
            </a:r>
            <a:r>
              <a:rPr lang="fr-FR" dirty="0" smtClean="0"/>
              <a:t> , dont </a:t>
            </a:r>
            <a:r>
              <a:rPr lang="fr-FR" b="1" dirty="0"/>
              <a:t>4</a:t>
            </a:r>
            <a:r>
              <a:rPr lang="fr-FR" dirty="0"/>
              <a:t> en PEP, </a:t>
            </a:r>
            <a:r>
              <a:rPr lang="fr-FR" b="1" dirty="0"/>
              <a:t>5</a:t>
            </a:r>
            <a:r>
              <a:rPr lang="fr-FR" dirty="0"/>
              <a:t> en PEM et </a:t>
            </a:r>
            <a:r>
              <a:rPr lang="fr-FR" b="1" dirty="0"/>
              <a:t>9</a:t>
            </a:r>
            <a:r>
              <a:rPr lang="fr-FR" dirty="0"/>
              <a:t> en </a:t>
            </a:r>
            <a:r>
              <a:rPr lang="fr-FR" dirty="0" smtClean="0"/>
              <a:t>PES.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Rapport de la CRUO pour la CNU du 15 Mars 2021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5D470C-B76B-422E-B7B3-A4B630188445}" type="slidenum">
              <a:rPr lang="fr-FR" smtClean="0"/>
              <a:pPr>
                <a:defRPr/>
              </a:pPr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8637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252248" y="2235200"/>
            <a:ext cx="11623431" cy="3198647"/>
          </a:xfrm>
        </p:spPr>
        <p:txBody>
          <a:bodyPr/>
          <a:lstStyle/>
          <a:p>
            <a:r>
              <a:rPr lang="fr-FR" sz="4800" dirty="0">
                <a:solidFill>
                  <a:srgbClr val="FFAFAF"/>
                </a:solidFill>
              </a:rPr>
              <a:t>Données du bilan à mi-parcours </a:t>
            </a:r>
            <a:r>
              <a:rPr lang="fr-FR" sz="4800" dirty="0" smtClean="0">
                <a:solidFill>
                  <a:srgbClr val="FFAFAF"/>
                </a:solidFill>
              </a:rPr>
              <a:t/>
            </a:r>
            <a:br>
              <a:rPr lang="fr-FR" sz="4800" dirty="0" smtClean="0">
                <a:solidFill>
                  <a:srgbClr val="FFAFAF"/>
                </a:solidFill>
              </a:rPr>
            </a:br>
            <a:r>
              <a:rPr lang="fr-FR" sz="4800" dirty="0" smtClean="0">
                <a:solidFill>
                  <a:srgbClr val="FFAFAF"/>
                </a:solidFill>
              </a:rPr>
              <a:t>de </a:t>
            </a:r>
            <a:r>
              <a:rPr lang="fr-FR" sz="4800" dirty="0">
                <a:solidFill>
                  <a:srgbClr val="FFAFAF"/>
                </a:solidFill>
              </a:rPr>
              <a:t>l’année universitaire 2020-2021 </a:t>
            </a:r>
            <a:r>
              <a:rPr lang="fr-FR" sz="4800" dirty="0" smtClean="0">
                <a:effectLst/>
              </a:rPr>
              <a:t/>
            </a:r>
            <a:br>
              <a:rPr lang="fr-FR" sz="4800" dirty="0" smtClean="0">
                <a:effectLst/>
              </a:rPr>
            </a:br>
            <a:r>
              <a:rPr lang="fr-FR" sz="4800" dirty="0" smtClean="0">
                <a:effectLst/>
              </a:rPr>
              <a:t/>
            </a:r>
            <a:br>
              <a:rPr lang="fr-FR" sz="4800" dirty="0" smtClean="0">
                <a:effectLst/>
              </a:rPr>
            </a:br>
            <a:r>
              <a:rPr lang="fr-FR" sz="4800" dirty="0" smtClean="0">
                <a:solidFill>
                  <a:srgbClr val="006600"/>
                </a:solidFill>
              </a:rPr>
              <a:t>V.4 – </a:t>
            </a:r>
            <a:r>
              <a:rPr lang="fr-FR" sz="4800" dirty="0">
                <a:solidFill>
                  <a:srgbClr val="006600"/>
                </a:solidFill>
              </a:rPr>
              <a:t>Bilan des enseignements </a:t>
            </a:r>
            <a:r>
              <a:rPr lang="fr-FR" sz="4800" dirty="0" smtClean="0">
                <a:solidFill>
                  <a:srgbClr val="006600"/>
                </a:solidFill>
              </a:rPr>
              <a:t>du S1</a:t>
            </a:r>
            <a:endParaRPr lang="fr-FR" sz="4800" dirty="0">
              <a:solidFill>
                <a:srgbClr val="006600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Rapport de la CRUO pour la CNU du 15 Mars 2021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fr-FR" dirty="0" smtClean="0"/>
              <a:t>-V-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5D470C-B76B-422E-B7B3-A4B630188445}" type="slidenum">
              <a:rPr lang="fr-FR" smtClean="0"/>
              <a:pPr>
                <a:defRPr/>
              </a:pPr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1604208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Bilan des enseignements du premier semestre (2020-2021)</a:t>
            </a:r>
            <a:endParaRPr lang="fr-FR" dirty="0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345440" y="1061545"/>
            <a:ext cx="11504760" cy="5255172"/>
          </a:xfrm>
        </p:spPr>
        <p:txBody>
          <a:bodyPr/>
          <a:lstStyle/>
          <a:p>
            <a:pPr marL="357188" indent="-357188" algn="just">
              <a:spcBef>
                <a:spcPts val="600"/>
              </a:spcBef>
            </a:pPr>
            <a:r>
              <a:rPr lang="fr-FR" sz="2400" dirty="0" smtClean="0"/>
              <a:t>Dans l’ensemble, une moyenne de </a:t>
            </a:r>
            <a:r>
              <a:rPr lang="fr-FR" sz="2400" b="1" dirty="0" smtClean="0"/>
              <a:t>11 semaines </a:t>
            </a:r>
            <a:r>
              <a:rPr lang="fr-FR" sz="2400" dirty="0" smtClean="0"/>
              <a:t>d’enseignement réalisées.</a:t>
            </a:r>
          </a:p>
          <a:p>
            <a:pPr marL="357188" indent="-357188" algn="just">
              <a:spcBef>
                <a:spcPts val="600"/>
              </a:spcBef>
            </a:pPr>
            <a:r>
              <a:rPr lang="fr-FR" sz="2400" dirty="0"/>
              <a:t>Les examens finaux du premier semestre sont réalisés avec un pourcentage de </a:t>
            </a:r>
            <a:r>
              <a:rPr lang="fr-FR" sz="2400" b="1" dirty="0"/>
              <a:t>47%</a:t>
            </a:r>
            <a:r>
              <a:rPr lang="fr-FR" sz="2400" dirty="0"/>
              <a:t> </a:t>
            </a:r>
            <a:r>
              <a:rPr lang="fr-FR" sz="2400" dirty="0" smtClean="0"/>
              <a:t>(</a:t>
            </a:r>
            <a:r>
              <a:rPr lang="fr-FR" sz="2400" dirty="0"/>
              <a:t>9048 examens réalisés et 10014 autres </a:t>
            </a:r>
            <a:r>
              <a:rPr lang="fr-FR" sz="2400" dirty="0" smtClean="0"/>
              <a:t>restent </a:t>
            </a:r>
            <a:r>
              <a:rPr lang="fr-FR" sz="2400" dirty="0"/>
              <a:t>à </a:t>
            </a:r>
            <a:r>
              <a:rPr lang="fr-FR" sz="2400" dirty="0" smtClean="0"/>
              <a:t>faire). </a:t>
            </a:r>
          </a:p>
          <a:p>
            <a:pPr marL="357188" indent="-357188" algn="just">
              <a:spcBef>
                <a:spcPts val="600"/>
              </a:spcBef>
            </a:pPr>
            <a:r>
              <a:rPr lang="fr-FR" sz="2400" dirty="0"/>
              <a:t>Pour la majorité et dans l’ensemble, le démarrage des enseignements du second semestre aura lieu à compter du </a:t>
            </a:r>
            <a:r>
              <a:rPr lang="fr-FR" sz="2400" b="1" dirty="0"/>
              <a:t>04 Avril 2021</a:t>
            </a:r>
            <a:r>
              <a:rPr lang="fr-FR" sz="2400" dirty="0"/>
              <a:t>. </a:t>
            </a:r>
            <a:endParaRPr lang="fr-FR" sz="2400" dirty="0" smtClean="0"/>
          </a:p>
          <a:p>
            <a:pPr marL="357188" indent="-357188" algn="just">
              <a:spcBef>
                <a:spcPts val="600"/>
              </a:spcBef>
            </a:pPr>
            <a:r>
              <a:rPr lang="fr-FR" sz="2400" b="1" dirty="0"/>
              <a:t>17 </a:t>
            </a:r>
            <a:r>
              <a:rPr lang="fr-FR" sz="2400" dirty="0"/>
              <a:t>établissements sur </a:t>
            </a:r>
            <a:r>
              <a:rPr lang="fr-FR" sz="2400" b="1" dirty="0"/>
              <a:t>30</a:t>
            </a:r>
            <a:r>
              <a:rPr lang="fr-FR" sz="2400" dirty="0"/>
              <a:t> (soit </a:t>
            </a:r>
            <a:r>
              <a:rPr lang="fr-FR" sz="2400" b="1" dirty="0"/>
              <a:t>57 %</a:t>
            </a:r>
            <a:r>
              <a:rPr lang="fr-FR" sz="2400" dirty="0"/>
              <a:t>) affirment avoir rencontré des difficultés dans la réalisation des stages pratiques pour les étudiants notamment pour cause de pandémie de Covid’19. </a:t>
            </a:r>
          </a:p>
          <a:p>
            <a:pPr marL="357188" indent="-357188" algn="just">
              <a:spcBef>
                <a:spcPts val="600"/>
              </a:spcBef>
            </a:pPr>
            <a:r>
              <a:rPr lang="fr-FR" sz="2400" dirty="0" smtClean="0"/>
              <a:t>Les </a:t>
            </a:r>
            <a:r>
              <a:rPr lang="fr-FR" sz="2400" b="1" dirty="0" smtClean="0"/>
              <a:t>05</a:t>
            </a:r>
            <a:r>
              <a:rPr lang="fr-FR" sz="2400" dirty="0" smtClean="0"/>
              <a:t> établissements </a:t>
            </a:r>
            <a:r>
              <a:rPr lang="fr-FR" sz="2400" dirty="0"/>
              <a:t>assurant la formation des Sciences Médicales rapportent avoir eu des difficultés de réaliser les </a:t>
            </a:r>
            <a:r>
              <a:rPr lang="fr-FR" sz="2400" b="1" dirty="0"/>
              <a:t>stages en milieu hospitalier </a:t>
            </a:r>
            <a:r>
              <a:rPr lang="fr-FR" sz="2400" dirty="0"/>
              <a:t>pour </a:t>
            </a:r>
            <a:r>
              <a:rPr lang="fr-FR" sz="2400" dirty="0" smtClean="0"/>
              <a:t>cause de Covid’19.</a:t>
            </a:r>
          </a:p>
          <a:p>
            <a:pPr marL="357188" indent="-357188" algn="just">
              <a:spcBef>
                <a:spcPts val="600"/>
              </a:spcBef>
            </a:pPr>
            <a:r>
              <a:rPr lang="fr-FR" sz="2400" dirty="0"/>
              <a:t>Les établissements concernés par la formation des sciences médicales ne rapportent pas de difficultés liées à la </a:t>
            </a:r>
            <a:r>
              <a:rPr lang="fr-FR" sz="2400" b="1" dirty="0"/>
              <a:t>mise en œuvre de la réforme de la 3</a:t>
            </a:r>
            <a:r>
              <a:rPr lang="fr-FR" sz="2400" b="1" baseline="30000" dirty="0"/>
              <a:t>ème</a:t>
            </a:r>
            <a:r>
              <a:rPr lang="fr-FR" sz="2400" b="1" dirty="0"/>
              <a:t> </a:t>
            </a:r>
            <a:r>
              <a:rPr lang="fr-FR" sz="2400" b="1" dirty="0" smtClean="0"/>
              <a:t>année</a:t>
            </a:r>
            <a:r>
              <a:rPr lang="fr-FR" sz="2400" dirty="0" smtClean="0"/>
              <a:t>.</a:t>
            </a:r>
          </a:p>
          <a:p>
            <a:pPr marL="357188" indent="-357188" algn="just">
              <a:spcBef>
                <a:spcPts val="600"/>
              </a:spcBef>
            </a:pPr>
            <a:r>
              <a:rPr lang="fr-FR" sz="2400" dirty="0"/>
              <a:t>Près de la moitié des établissements (43%) affirment avoir rencontré des difficultés dans la mise en œuvre du </a:t>
            </a:r>
            <a:r>
              <a:rPr lang="fr-FR" sz="2400" b="1" dirty="0"/>
              <a:t>mode hybride </a:t>
            </a:r>
            <a:r>
              <a:rPr lang="fr-FR" sz="2400" dirty="0" smtClean="0"/>
              <a:t>d’enseignement</a:t>
            </a:r>
            <a:r>
              <a:rPr lang="fr-FR" dirty="0" smtClean="0"/>
              <a:t>.</a:t>
            </a:r>
            <a:endParaRPr lang="fr-FR" sz="2400" dirty="0" smtClean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Rapport de la CRUO pour la CNU du 15 Mars 2021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5D470C-B76B-422E-B7B3-A4B630188445}" type="slidenum">
              <a:rPr lang="fr-FR" smtClean="0"/>
              <a:pPr>
                <a:defRPr/>
              </a:pPr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1929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252248" y="2235200"/>
            <a:ext cx="11623431" cy="3198647"/>
          </a:xfrm>
        </p:spPr>
        <p:txBody>
          <a:bodyPr/>
          <a:lstStyle/>
          <a:p>
            <a:r>
              <a:rPr lang="fr-FR" sz="4800" dirty="0">
                <a:solidFill>
                  <a:srgbClr val="FFAFAF"/>
                </a:solidFill>
              </a:rPr>
              <a:t>Données du bilan à mi-parcours </a:t>
            </a:r>
            <a:r>
              <a:rPr lang="fr-FR" sz="4800" dirty="0" smtClean="0">
                <a:solidFill>
                  <a:srgbClr val="FFAFAF"/>
                </a:solidFill>
              </a:rPr>
              <a:t/>
            </a:r>
            <a:br>
              <a:rPr lang="fr-FR" sz="4800" dirty="0" smtClean="0">
                <a:solidFill>
                  <a:srgbClr val="FFAFAF"/>
                </a:solidFill>
              </a:rPr>
            </a:br>
            <a:r>
              <a:rPr lang="fr-FR" sz="4800" dirty="0" smtClean="0">
                <a:solidFill>
                  <a:srgbClr val="FFAFAF"/>
                </a:solidFill>
              </a:rPr>
              <a:t>de </a:t>
            </a:r>
            <a:r>
              <a:rPr lang="fr-FR" sz="4800" dirty="0">
                <a:solidFill>
                  <a:srgbClr val="FFAFAF"/>
                </a:solidFill>
              </a:rPr>
              <a:t>l’année universitaire 2020-2021 </a:t>
            </a:r>
            <a:r>
              <a:rPr lang="fr-FR" sz="4800" dirty="0" smtClean="0">
                <a:effectLst/>
              </a:rPr>
              <a:t/>
            </a:r>
            <a:br>
              <a:rPr lang="fr-FR" sz="4800" dirty="0" smtClean="0">
                <a:effectLst/>
              </a:rPr>
            </a:br>
            <a:r>
              <a:rPr lang="fr-FR" sz="4800" dirty="0" smtClean="0">
                <a:effectLst/>
              </a:rPr>
              <a:t/>
            </a:r>
            <a:br>
              <a:rPr lang="fr-FR" sz="4800" dirty="0" smtClean="0">
                <a:effectLst/>
              </a:rPr>
            </a:br>
            <a:r>
              <a:rPr lang="fr-FR" sz="4800" dirty="0" smtClean="0">
                <a:solidFill>
                  <a:srgbClr val="006600"/>
                </a:solidFill>
              </a:rPr>
              <a:t>V.5 – </a:t>
            </a:r>
            <a:r>
              <a:rPr lang="fr-FR" sz="4800" dirty="0">
                <a:solidFill>
                  <a:srgbClr val="006600"/>
                </a:solidFill>
              </a:rPr>
              <a:t>Bilan </a:t>
            </a:r>
            <a:r>
              <a:rPr lang="fr-FR" sz="4800" dirty="0" smtClean="0">
                <a:solidFill>
                  <a:srgbClr val="006600"/>
                </a:solidFill>
              </a:rPr>
              <a:t>de la formation doctorale</a:t>
            </a:r>
            <a:endParaRPr lang="fr-FR" sz="3600" dirty="0">
              <a:solidFill>
                <a:srgbClr val="006600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Rapport de la CRUO pour la CNU du 15 Mars 2021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fr-FR" dirty="0" smtClean="0"/>
              <a:t>-V-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5D470C-B76B-422E-B7B3-A4B630188445}" type="slidenum">
              <a:rPr lang="fr-FR" smtClean="0"/>
              <a:pPr>
                <a:defRPr/>
              </a:pPr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5739613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Bilan de la formation doctorale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Rapport de la CRUO pour la CNU du 15 Mars 2021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5D470C-B76B-422E-B7B3-A4B630188445}" type="slidenum">
              <a:rPr lang="fr-FR" smtClean="0"/>
              <a:pPr>
                <a:defRPr/>
              </a:pPr>
              <a:t>34</a:t>
            </a:fld>
            <a:endParaRPr lang="fr-FR"/>
          </a:p>
        </p:txBody>
      </p:sp>
      <p:pic>
        <p:nvPicPr>
          <p:cNvPr id="9" name="Image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014" y="1102764"/>
            <a:ext cx="9957500" cy="50975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4397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effectLst/>
              </a:rPr>
              <a:t>Bilan </a:t>
            </a:r>
            <a:r>
              <a:rPr lang="fr-FR" dirty="0">
                <a:effectLst/>
              </a:rPr>
              <a:t>du déroulement des concours de doctorat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Rapport de la CRUO pour la CNU du 15 Mars 2021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A45A4E-14F6-474E-9EEE-AF1EA9678214}" type="slidenum">
              <a:rPr lang="fr-FR" smtClean="0"/>
              <a:pPr>
                <a:defRPr/>
              </a:pPr>
              <a:t>35</a:t>
            </a:fld>
            <a:endParaRPr lang="fr-FR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00000"/>
              </a:lnSpc>
            </a:pPr>
            <a:r>
              <a:rPr lang="fr-FR" dirty="0" smtClean="0"/>
              <a:t>Taux </a:t>
            </a:r>
            <a:r>
              <a:rPr lang="fr-FR" dirty="0"/>
              <a:t>de présence global de </a:t>
            </a:r>
            <a:r>
              <a:rPr lang="fr-FR" b="1" dirty="0"/>
              <a:t>33%</a:t>
            </a:r>
            <a:r>
              <a:rPr lang="fr-FR" dirty="0"/>
              <a:t> tous établissements, filières et spécialités confondues. </a:t>
            </a:r>
            <a:endParaRPr lang="fr-FR" dirty="0" smtClean="0"/>
          </a:p>
          <a:p>
            <a:pPr algn="just">
              <a:lnSpc>
                <a:spcPct val="100000"/>
              </a:lnSpc>
            </a:pPr>
            <a:r>
              <a:rPr lang="fr-FR" dirty="0" smtClean="0"/>
              <a:t>Taux </a:t>
            </a:r>
            <a:r>
              <a:rPr lang="fr-FR" dirty="0"/>
              <a:t>de présence global par établissement </a:t>
            </a:r>
            <a:r>
              <a:rPr lang="fr-FR" b="1" dirty="0" smtClean="0"/>
              <a:t>variable</a:t>
            </a:r>
            <a:r>
              <a:rPr lang="fr-FR" dirty="0" smtClean="0"/>
              <a:t> : passant de </a:t>
            </a:r>
            <a:r>
              <a:rPr lang="fr-FR" b="1" dirty="0"/>
              <a:t>50%</a:t>
            </a:r>
            <a:r>
              <a:rPr lang="fr-FR" dirty="0"/>
              <a:t> pour </a:t>
            </a:r>
            <a:r>
              <a:rPr lang="fr-FR" dirty="0" smtClean="0"/>
              <a:t>l'U-SBA et </a:t>
            </a:r>
            <a:r>
              <a:rPr lang="fr-FR" dirty="0"/>
              <a:t>régresse jusqu'à atteindre </a:t>
            </a:r>
            <a:r>
              <a:rPr lang="fr-FR" dirty="0" smtClean="0"/>
              <a:t>de </a:t>
            </a:r>
            <a:r>
              <a:rPr lang="fr-FR" b="1" dirty="0"/>
              <a:t>13%</a:t>
            </a:r>
            <a:r>
              <a:rPr lang="fr-FR" dirty="0"/>
              <a:t> </a:t>
            </a:r>
            <a:r>
              <a:rPr lang="fr-FR" dirty="0" smtClean="0"/>
              <a:t>pour </a:t>
            </a:r>
            <a:r>
              <a:rPr lang="fr-FR" dirty="0"/>
              <a:t>le </a:t>
            </a:r>
            <a:r>
              <a:rPr lang="fr-FR" dirty="0" smtClean="0"/>
              <a:t>CU-Tindouf</a:t>
            </a:r>
            <a:r>
              <a:rPr lang="fr-FR" dirty="0"/>
              <a:t>. </a:t>
            </a:r>
            <a:endParaRPr lang="fr-FR" dirty="0" smtClean="0"/>
          </a:p>
          <a:p>
            <a:pPr algn="just">
              <a:lnSpc>
                <a:spcPct val="100000"/>
              </a:lnSpc>
            </a:pPr>
            <a:r>
              <a:rPr lang="fr-FR" dirty="0" smtClean="0"/>
              <a:t>Taux </a:t>
            </a:r>
            <a:r>
              <a:rPr lang="fr-FR" dirty="0"/>
              <a:t>de </a:t>
            </a:r>
            <a:r>
              <a:rPr lang="fr-FR" dirty="0" smtClean="0"/>
              <a:t>présence dans le détail par établissement, par filière et par spécialité </a:t>
            </a:r>
            <a:r>
              <a:rPr lang="fr-FR" b="1" dirty="0" smtClean="0"/>
              <a:t>très variable</a:t>
            </a:r>
            <a:r>
              <a:rPr lang="fr-FR" dirty="0" smtClean="0"/>
              <a:t>, passant de </a:t>
            </a:r>
            <a:r>
              <a:rPr lang="fr-FR" b="1" dirty="0" smtClean="0"/>
              <a:t>9%</a:t>
            </a:r>
            <a:r>
              <a:rPr lang="fr-FR" dirty="0" smtClean="0"/>
              <a:t> à </a:t>
            </a:r>
            <a:r>
              <a:rPr lang="fr-FR" b="1" dirty="0" smtClean="0"/>
              <a:t>80%</a:t>
            </a:r>
            <a:r>
              <a:rPr lang="fr-FR" dirty="0" smtClean="0"/>
              <a:t>.</a:t>
            </a:r>
          </a:p>
          <a:p>
            <a:pPr algn="just">
              <a:lnSpc>
                <a:spcPct val="100000"/>
              </a:lnSpc>
            </a:pPr>
            <a:r>
              <a:rPr lang="fr-FR" dirty="0"/>
              <a:t>Les </a:t>
            </a:r>
            <a:r>
              <a:rPr lang="fr-FR" b="1" dirty="0"/>
              <a:t>130 </a:t>
            </a:r>
            <a:r>
              <a:rPr lang="fr-FR" dirty="0"/>
              <a:t>concours prévus dans la période du 27 février au 6 mars ont tous </a:t>
            </a:r>
            <a:r>
              <a:rPr lang="fr-FR" b="1" dirty="0"/>
              <a:t>eu lieu</a:t>
            </a:r>
            <a:r>
              <a:rPr lang="fr-FR" dirty="0"/>
              <a:t> et l'</a:t>
            </a:r>
            <a:r>
              <a:rPr lang="fr-FR" b="1" dirty="0"/>
              <a:t>affichage</a:t>
            </a:r>
            <a:r>
              <a:rPr lang="fr-FR" dirty="0"/>
              <a:t> des résultats a eu lieu en respectant les délais des 72 heures pour tous les concours.</a:t>
            </a:r>
          </a:p>
          <a:p>
            <a:pPr algn="just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34563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252248" y="2235200"/>
            <a:ext cx="11623431" cy="3198647"/>
          </a:xfrm>
        </p:spPr>
        <p:txBody>
          <a:bodyPr/>
          <a:lstStyle/>
          <a:p>
            <a:r>
              <a:rPr lang="fr-FR" sz="4800" dirty="0">
                <a:solidFill>
                  <a:srgbClr val="FFAFAF"/>
                </a:solidFill>
              </a:rPr>
              <a:t>Données du bilan à mi-parcours </a:t>
            </a:r>
            <a:r>
              <a:rPr lang="fr-FR" sz="4800" dirty="0" smtClean="0">
                <a:solidFill>
                  <a:srgbClr val="FFAFAF"/>
                </a:solidFill>
              </a:rPr>
              <a:t/>
            </a:r>
            <a:br>
              <a:rPr lang="fr-FR" sz="4800" dirty="0" smtClean="0">
                <a:solidFill>
                  <a:srgbClr val="FFAFAF"/>
                </a:solidFill>
              </a:rPr>
            </a:br>
            <a:r>
              <a:rPr lang="fr-FR" sz="4800" dirty="0" smtClean="0">
                <a:solidFill>
                  <a:srgbClr val="FFAFAF"/>
                </a:solidFill>
              </a:rPr>
              <a:t>de </a:t>
            </a:r>
            <a:r>
              <a:rPr lang="fr-FR" sz="4800" dirty="0">
                <a:solidFill>
                  <a:srgbClr val="FFAFAF"/>
                </a:solidFill>
              </a:rPr>
              <a:t>l’année universitaire 2020-2021 </a:t>
            </a:r>
            <a:r>
              <a:rPr lang="fr-FR" sz="4800" dirty="0" smtClean="0">
                <a:effectLst/>
              </a:rPr>
              <a:t/>
            </a:r>
            <a:br>
              <a:rPr lang="fr-FR" sz="4800" dirty="0" smtClean="0">
                <a:effectLst/>
              </a:rPr>
            </a:br>
            <a:r>
              <a:rPr lang="fr-FR" sz="4800" dirty="0" smtClean="0">
                <a:effectLst/>
              </a:rPr>
              <a:t/>
            </a:r>
            <a:br>
              <a:rPr lang="fr-FR" sz="4800" dirty="0" smtClean="0">
                <a:effectLst/>
              </a:rPr>
            </a:br>
            <a:r>
              <a:rPr lang="fr-FR" sz="4800" dirty="0" smtClean="0">
                <a:solidFill>
                  <a:srgbClr val="006600"/>
                </a:solidFill>
              </a:rPr>
              <a:t>V.6 </a:t>
            </a:r>
            <a:r>
              <a:rPr lang="fr-FR" sz="4800" dirty="0" smtClean="0">
                <a:solidFill>
                  <a:srgbClr val="006600"/>
                </a:solidFill>
                <a:effectLst/>
              </a:rPr>
              <a:t>– </a:t>
            </a:r>
            <a:r>
              <a:rPr lang="fr-FR" sz="4800" dirty="0">
                <a:solidFill>
                  <a:srgbClr val="006600"/>
                </a:solidFill>
              </a:rPr>
              <a:t>Recherche </a:t>
            </a:r>
            <a:r>
              <a:rPr lang="fr-FR" sz="4800" dirty="0" smtClean="0">
                <a:solidFill>
                  <a:srgbClr val="006600"/>
                </a:solidFill>
              </a:rPr>
              <a:t>scientifique et </a:t>
            </a:r>
            <a:r>
              <a:rPr lang="fr-FR" sz="4800" dirty="0">
                <a:solidFill>
                  <a:srgbClr val="006600"/>
                </a:solidFill>
              </a:rPr>
              <a:t>visibilité </a:t>
            </a:r>
            <a:endParaRPr lang="fr-FR" sz="3600" dirty="0">
              <a:solidFill>
                <a:srgbClr val="006600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Rapport de la CRUO pour la CNU du 15 Mars 2021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fr-FR" dirty="0" smtClean="0"/>
              <a:t>-V-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5D470C-B76B-422E-B7B3-A4B630188445}" type="slidenum">
              <a:rPr lang="fr-FR" smtClean="0"/>
              <a:pPr>
                <a:defRPr/>
              </a:pPr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9935231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Recherche Scientifique et visibilité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Rapport de la CRUO pour la CNU du 15 Mars 2021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5D470C-B76B-422E-B7B3-A4B630188445}" type="slidenum">
              <a:rPr lang="fr-FR" smtClean="0"/>
              <a:pPr>
                <a:defRPr/>
              </a:pPr>
              <a:t>37</a:t>
            </a:fld>
            <a:endParaRPr lang="fr-FR"/>
          </a:p>
        </p:txBody>
      </p:sp>
      <p:pic>
        <p:nvPicPr>
          <p:cNvPr id="6" name="Imag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857" y="1072053"/>
            <a:ext cx="9736783" cy="52867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837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252248" y="2235200"/>
            <a:ext cx="11623431" cy="3198647"/>
          </a:xfrm>
        </p:spPr>
        <p:txBody>
          <a:bodyPr/>
          <a:lstStyle/>
          <a:p>
            <a:r>
              <a:rPr lang="fr-FR" sz="4800" dirty="0" smtClean="0"/>
              <a:t>Bilan des activités de la CRUO</a:t>
            </a:r>
            <a:r>
              <a:rPr lang="fr-FR" sz="4800" dirty="0" smtClean="0">
                <a:effectLst/>
              </a:rPr>
              <a:t/>
            </a:r>
            <a:br>
              <a:rPr lang="fr-FR" sz="4800" dirty="0" smtClean="0">
                <a:effectLst/>
              </a:rPr>
            </a:br>
            <a:r>
              <a:rPr lang="fr-FR" sz="4800" dirty="0" smtClean="0">
                <a:effectLst/>
              </a:rPr>
              <a:t/>
            </a:r>
            <a:br>
              <a:rPr lang="fr-FR" sz="4800" dirty="0" smtClean="0">
                <a:effectLst/>
              </a:rPr>
            </a:br>
            <a:r>
              <a:rPr lang="fr-FR" sz="4800" dirty="0" smtClean="0">
                <a:solidFill>
                  <a:srgbClr val="006600"/>
                </a:solidFill>
              </a:rPr>
              <a:t>(Depuis Janvier 2021)</a:t>
            </a:r>
            <a:endParaRPr lang="fr-FR" sz="4000" dirty="0">
              <a:solidFill>
                <a:srgbClr val="006600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Rapport de la CRUO pour la CNU du 15 Mars 2021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fr-FR" dirty="0" smtClean="0"/>
              <a:t>-VI-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5D470C-B76B-422E-B7B3-A4B630188445}" type="slidenum">
              <a:rPr lang="fr-FR" smtClean="0"/>
              <a:pPr>
                <a:defRPr/>
              </a:pPr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1930753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Bilan des activités de la CRUO</a:t>
            </a:r>
            <a:endParaRPr lang="fr-FR" dirty="0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345440" y="998482"/>
            <a:ext cx="11504760" cy="5402317"/>
          </a:xfrm>
        </p:spPr>
        <p:txBody>
          <a:bodyPr/>
          <a:lstStyle/>
          <a:p>
            <a:pPr lvl="0" algn="just"/>
            <a:r>
              <a:rPr lang="fr-FR" sz="2200" dirty="0"/>
              <a:t>Web-vidéo du </a:t>
            </a:r>
            <a:r>
              <a:rPr lang="fr-FR" sz="2200" b="1" dirty="0"/>
              <a:t>07 Janvier 2021 </a:t>
            </a:r>
            <a:r>
              <a:rPr lang="fr-FR" sz="2200" dirty="0"/>
              <a:t>sur la </a:t>
            </a:r>
            <a:r>
              <a:rPr lang="fr-FR" sz="2200" b="1" dirty="0"/>
              <a:t>formation résidentielle à l’étranger </a:t>
            </a:r>
            <a:r>
              <a:rPr lang="fr-FR" sz="2200" dirty="0"/>
              <a:t>et entretien avec les étudiants majors retenus pour l’Université de Limerick d’Irlande avec la participation de la S/Directrice de la Formation du Perfectionnement à l’Etranger et de l’Insertion ainsi que les experts de la filière « Anglais ».</a:t>
            </a:r>
          </a:p>
          <a:p>
            <a:pPr lvl="0" algn="just"/>
            <a:r>
              <a:rPr lang="fr-FR" sz="2200" dirty="0"/>
              <a:t>Réunion en visio-conférence </a:t>
            </a:r>
            <a:r>
              <a:rPr lang="fr-FR" sz="2200" b="1" dirty="0"/>
              <a:t>du 19 Janvier 2021 </a:t>
            </a:r>
            <a:r>
              <a:rPr lang="fr-FR" sz="2200" dirty="0" smtClean="0"/>
              <a:t>de </a:t>
            </a:r>
            <a:r>
              <a:rPr lang="fr-FR" sz="2200" dirty="0"/>
              <a:t>la commission de la Post Graduation et de la Recherche Scientifique </a:t>
            </a:r>
            <a:r>
              <a:rPr lang="fr-FR" sz="2200" dirty="0" smtClean="0"/>
              <a:t>portant </a:t>
            </a:r>
            <a:r>
              <a:rPr lang="fr-FR" sz="2200" dirty="0"/>
              <a:t>sur l’organisation des concours d’accès à la formation doctorale de troisième cycle avec la participation de Madame la Directrice de la Formation Doctorale et de l’Habilitation Universitaire du MESRS.</a:t>
            </a:r>
          </a:p>
          <a:p>
            <a:pPr lvl="0" algn="just"/>
            <a:r>
              <a:rPr lang="fr-FR" sz="2200" dirty="0"/>
              <a:t>Réunion en visioconférence </a:t>
            </a:r>
            <a:r>
              <a:rPr lang="fr-FR" sz="2200" dirty="0" smtClean="0"/>
              <a:t>du </a:t>
            </a:r>
            <a:r>
              <a:rPr lang="fr-FR" sz="2200" b="1" dirty="0"/>
              <a:t>04 Février </a:t>
            </a:r>
            <a:r>
              <a:rPr lang="fr-FR" sz="2200" b="1" dirty="0" smtClean="0"/>
              <a:t>2021 </a:t>
            </a:r>
            <a:r>
              <a:rPr lang="fr-FR" sz="2200" dirty="0" smtClean="0"/>
              <a:t>de </a:t>
            </a:r>
            <a:r>
              <a:rPr lang="fr-FR" sz="2200" dirty="0"/>
              <a:t>la commission des relations extérieures </a:t>
            </a:r>
            <a:r>
              <a:rPr lang="fr-FR" sz="2200" dirty="0" smtClean="0"/>
              <a:t>pour </a:t>
            </a:r>
            <a:r>
              <a:rPr lang="fr-FR" sz="2200" dirty="0"/>
              <a:t>la révision de l’arrêté relatif à la formation résidentielle à l’étranger.</a:t>
            </a:r>
          </a:p>
          <a:p>
            <a:pPr lvl="0" algn="just"/>
            <a:r>
              <a:rPr lang="fr-FR" sz="2200" dirty="0"/>
              <a:t>Réunion des chefs d’établissements de la CRUO du </a:t>
            </a:r>
            <a:r>
              <a:rPr lang="fr-FR" sz="2200" b="1" dirty="0"/>
              <a:t>10 Février 2021 </a:t>
            </a:r>
            <a:r>
              <a:rPr lang="fr-FR" sz="2200" dirty="0"/>
              <a:t>sur le bilan de la rentrée universitaire 2020-2021 et les orientations du MESRS (Cette réunion était en virtuel avec les deux autres CRU et le MESRS).</a:t>
            </a:r>
          </a:p>
          <a:p>
            <a:pPr algn="just"/>
            <a:r>
              <a:rPr lang="fr-FR" sz="2200" dirty="0"/>
              <a:t>Rencontre régionale des Présidents des Comités d’éthique et de Déontologie des établissements de la région Ouest du Samedi </a:t>
            </a:r>
            <a:r>
              <a:rPr lang="fr-FR" sz="2200" b="1" dirty="0"/>
              <a:t>06 mars 2021 </a:t>
            </a:r>
            <a:r>
              <a:rPr lang="fr-FR" sz="2200" dirty="0"/>
              <a:t>avec la participation du Président et des membres du CNED autour des nouveaux textes et les travaux réalisés dans ce </a:t>
            </a:r>
            <a:r>
              <a:rPr lang="fr-FR" sz="2200" dirty="0" smtClean="0"/>
              <a:t>cadre.</a:t>
            </a:r>
            <a:endParaRPr lang="fr-FR" sz="2200" dirty="0"/>
          </a:p>
          <a:p>
            <a:pPr lvl="0" algn="just">
              <a:lnSpc>
                <a:spcPct val="100000"/>
              </a:lnSpc>
              <a:spcBef>
                <a:spcPts val="600"/>
              </a:spcBef>
            </a:pPr>
            <a:endParaRPr lang="fr-FR" sz="22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Rapport de la CRUO pour la CNU du 15 Mars 2021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5D470C-B76B-422E-B7B3-A4B630188445}" type="slidenum">
              <a:rPr lang="fr-FR" smtClean="0"/>
              <a:pPr>
                <a:defRPr/>
              </a:pPr>
              <a:t>39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9060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5400" dirty="0" smtClean="0"/>
              <a:t>Présentation de la CRUO</a:t>
            </a:r>
            <a:endParaRPr lang="fr-FR" sz="54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Rapport de la CRUO pour la CNU du 15 Mars 2021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fr-FR" dirty="0" smtClean="0"/>
              <a:t>-II-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5D470C-B76B-422E-B7B3-A4B630188445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252248" y="2235200"/>
            <a:ext cx="11623431" cy="3198647"/>
          </a:xfrm>
        </p:spPr>
        <p:txBody>
          <a:bodyPr/>
          <a:lstStyle/>
          <a:p>
            <a:r>
              <a:rPr lang="fr-FR" sz="4800" dirty="0" smtClean="0"/>
              <a:t>Conclusion</a:t>
            </a:r>
            <a:r>
              <a:rPr lang="fr-FR" sz="4800" dirty="0" smtClean="0">
                <a:effectLst/>
              </a:rPr>
              <a:t/>
            </a:r>
            <a:br>
              <a:rPr lang="fr-FR" sz="4800" dirty="0" smtClean="0">
                <a:effectLst/>
              </a:rPr>
            </a:br>
            <a:endParaRPr lang="fr-FR" sz="4000" dirty="0">
              <a:solidFill>
                <a:srgbClr val="006600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Rapport de la CRUO pour la CNU du 15 Mars 2021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fr-FR" dirty="0" smtClean="0"/>
              <a:t>-VII-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5D470C-B76B-422E-B7B3-A4B630188445}" type="slidenum">
              <a:rPr lang="fr-FR" smtClean="0"/>
              <a:pPr>
                <a:defRPr/>
              </a:pPr>
              <a:t>40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7648546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345440" y="1166648"/>
            <a:ext cx="11504760" cy="523415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FR" dirty="0"/>
              <a:t>Le présent rapport relate les divers éléments d’évaluation en rapport avec le bilan à mi-parcours de l’année universitaire 2020-2021 ainsi que le bilan des résultats pédagogiques de l’année universitaire 2019-2020 écoulée.</a:t>
            </a:r>
          </a:p>
          <a:p>
            <a:pPr>
              <a:lnSpc>
                <a:spcPct val="100000"/>
              </a:lnSpc>
            </a:pPr>
            <a:r>
              <a:rPr lang="fr-FR" dirty="0"/>
              <a:t>Dans l’ensemble il en ressort à travers les indicateurs présentés que malgré les conditions difficiles liées à la situation sanitaire de pandémie du Covid’19, la clôture de l’année universitaire 2019-2020 ainsi que le premier semestre de l’année universitaire 2020-2021 en cours, se sont déroulé dans des conditions très acceptables.</a:t>
            </a:r>
          </a:p>
          <a:p>
            <a:pPr lvl="0" algn="just">
              <a:lnSpc>
                <a:spcPct val="100000"/>
              </a:lnSpc>
              <a:spcBef>
                <a:spcPts val="600"/>
              </a:spcBef>
            </a:pPr>
            <a:endParaRPr lang="fr-FR" sz="24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Rapport de la CRUO pour la CNU du 15 Mars 2021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5D470C-B76B-422E-B7B3-A4B630188445}" type="slidenum">
              <a:rPr lang="fr-FR" smtClean="0"/>
              <a:pPr>
                <a:defRPr/>
              </a:pPr>
              <a:t>41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7689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4294967295"/>
          </p:nvPr>
        </p:nvSpPr>
        <p:spPr>
          <a:xfrm>
            <a:off x="3552825" y="6400800"/>
            <a:ext cx="8639175" cy="360363"/>
          </a:xfrm>
        </p:spPr>
        <p:txBody>
          <a:bodyPr/>
          <a:lstStyle/>
          <a:p>
            <a:pPr>
              <a:defRPr/>
            </a:pPr>
            <a:r>
              <a:rPr lang="fr-FR" smtClean="0"/>
              <a:t>Rapport de la CRUO pour la CNU du 15 Mars 2021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11181349" y="6400800"/>
            <a:ext cx="720725" cy="360363"/>
          </a:xfrm>
        </p:spPr>
        <p:txBody>
          <a:bodyPr/>
          <a:lstStyle/>
          <a:p>
            <a:pPr>
              <a:defRPr/>
            </a:pPr>
            <a:fld id="{CCA45A4E-14F6-474E-9EEE-AF1EA9678214}" type="slidenum">
              <a:rPr lang="fr-FR" smtClean="0"/>
              <a:pPr>
                <a:defRPr/>
              </a:pPr>
              <a:t>42</a:t>
            </a:fld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3342618" y="2270234"/>
            <a:ext cx="59674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Merci pour votre attention</a:t>
            </a:r>
            <a:endParaRPr lang="fr-F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Etablissements de la CRUO</a:t>
            </a:r>
            <a:endParaRPr lang="fr-FR" dirty="0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r-FR" dirty="0"/>
              <a:t>La Conférence Régionale des Universités de l’Ouest regroupe les </a:t>
            </a:r>
            <a:r>
              <a:rPr lang="fr-FR" b="1" dirty="0"/>
              <a:t>32</a:t>
            </a:r>
            <a:r>
              <a:rPr lang="fr-FR" dirty="0"/>
              <a:t> établissements d’enseignement supérieur et de recherche situés sur les </a:t>
            </a:r>
            <a:r>
              <a:rPr lang="fr-FR" b="1" dirty="0"/>
              <a:t>16</a:t>
            </a:r>
            <a:r>
              <a:rPr lang="fr-FR" dirty="0"/>
              <a:t> wilayas de la région ouest du pays. </a:t>
            </a:r>
            <a:endParaRPr lang="fr-FR" dirty="0" smtClean="0"/>
          </a:p>
          <a:p>
            <a:r>
              <a:rPr lang="fr-FR" dirty="0" smtClean="0"/>
              <a:t>Elle </a:t>
            </a:r>
            <a:r>
              <a:rPr lang="fr-FR" dirty="0"/>
              <a:t>consiste en </a:t>
            </a:r>
            <a:r>
              <a:rPr lang="fr-FR" dirty="0" smtClean="0"/>
              <a:t>:</a:t>
            </a:r>
          </a:p>
          <a:p>
            <a:pPr marL="1439863" lvl="2" indent="-525463">
              <a:buClr>
                <a:srgbClr val="006600"/>
              </a:buClr>
              <a:buFont typeface="Wingdings 3" panose="05040102010807070707" pitchFamily="18" charset="2"/>
              <a:buChar char="Æ"/>
            </a:pPr>
            <a:r>
              <a:rPr lang="fr-FR" sz="2800" b="1" dirty="0" smtClean="0"/>
              <a:t> 15</a:t>
            </a:r>
            <a:r>
              <a:rPr lang="fr-FR" sz="2800" dirty="0" smtClean="0"/>
              <a:t> </a:t>
            </a:r>
            <a:r>
              <a:rPr lang="fr-FR" sz="2800" dirty="0"/>
              <a:t>Universités, </a:t>
            </a:r>
            <a:endParaRPr lang="fr-FR" sz="2800" dirty="0" smtClean="0"/>
          </a:p>
          <a:p>
            <a:pPr marL="1439863" lvl="2" indent="-525463">
              <a:buClr>
                <a:srgbClr val="006600"/>
              </a:buClr>
              <a:buFont typeface="Wingdings 3" panose="05040102010807070707" pitchFamily="18" charset="2"/>
              <a:buChar char="Æ"/>
            </a:pPr>
            <a:r>
              <a:rPr lang="fr-FR" sz="2800" b="1" dirty="0" smtClean="0"/>
              <a:t> 04</a:t>
            </a:r>
            <a:r>
              <a:rPr lang="fr-FR" sz="2800" dirty="0" smtClean="0"/>
              <a:t> </a:t>
            </a:r>
            <a:r>
              <a:rPr lang="fr-FR" sz="2800" dirty="0"/>
              <a:t>Centres Universitaires, </a:t>
            </a:r>
            <a:endParaRPr lang="fr-FR" sz="2800" dirty="0" smtClean="0"/>
          </a:p>
          <a:p>
            <a:pPr marL="1439863" lvl="2" indent="-525463">
              <a:buClr>
                <a:srgbClr val="006600"/>
              </a:buClr>
              <a:buFont typeface="Wingdings 3" panose="05040102010807070707" pitchFamily="18" charset="2"/>
              <a:buChar char="Æ"/>
            </a:pPr>
            <a:r>
              <a:rPr lang="fr-FR" sz="2800" b="1" dirty="0" smtClean="0"/>
              <a:t> 08</a:t>
            </a:r>
            <a:r>
              <a:rPr lang="fr-FR" sz="2800" dirty="0" smtClean="0"/>
              <a:t> </a:t>
            </a:r>
            <a:r>
              <a:rPr lang="fr-FR" sz="2800" dirty="0"/>
              <a:t>Ecoles Supérieures ; </a:t>
            </a:r>
            <a:endParaRPr lang="fr-FR" sz="2800" dirty="0" smtClean="0"/>
          </a:p>
          <a:p>
            <a:pPr marL="1439863" lvl="2" indent="-525463">
              <a:buClr>
                <a:srgbClr val="006600"/>
              </a:buClr>
              <a:buFont typeface="Wingdings 3" panose="05040102010807070707" pitchFamily="18" charset="2"/>
              <a:buChar char="Æ"/>
            </a:pPr>
            <a:r>
              <a:rPr lang="fr-FR" sz="2800" b="1" dirty="0" smtClean="0"/>
              <a:t> 03</a:t>
            </a:r>
            <a:r>
              <a:rPr lang="fr-FR" sz="2800" dirty="0" smtClean="0"/>
              <a:t> </a:t>
            </a:r>
            <a:r>
              <a:rPr lang="fr-FR" sz="2800" dirty="0"/>
              <a:t>Ecoles Normales Supérieures, </a:t>
            </a:r>
            <a:endParaRPr lang="fr-FR" sz="2800" dirty="0" smtClean="0"/>
          </a:p>
          <a:p>
            <a:pPr marL="1439863" lvl="2" indent="-525463">
              <a:buClr>
                <a:srgbClr val="006600"/>
              </a:buClr>
              <a:buFont typeface="Wingdings 3" panose="05040102010807070707" pitchFamily="18" charset="2"/>
              <a:buChar char="Æ"/>
            </a:pPr>
            <a:r>
              <a:rPr lang="fr-FR" sz="2800" b="1" dirty="0" smtClean="0"/>
              <a:t> 01</a:t>
            </a:r>
            <a:r>
              <a:rPr lang="fr-FR" sz="2800" dirty="0" smtClean="0"/>
              <a:t> </a:t>
            </a:r>
            <a:r>
              <a:rPr lang="fr-FR" sz="2800" dirty="0"/>
              <a:t>centre de recherche </a:t>
            </a:r>
            <a:endParaRPr lang="fr-FR" sz="2800" dirty="0" smtClean="0"/>
          </a:p>
          <a:p>
            <a:pPr marL="1439863" lvl="2" indent="-525463">
              <a:buClr>
                <a:srgbClr val="006600"/>
              </a:buClr>
              <a:buFont typeface="Wingdings 3" panose="05040102010807070707" pitchFamily="18" charset="2"/>
              <a:buChar char="Æ"/>
            </a:pPr>
            <a:r>
              <a:rPr lang="fr-FR" sz="2800" b="1" dirty="0" smtClean="0"/>
              <a:t> 01</a:t>
            </a:r>
            <a:r>
              <a:rPr lang="fr-FR" sz="2800" dirty="0" smtClean="0"/>
              <a:t> </a:t>
            </a:r>
            <a:r>
              <a:rPr lang="fr-FR" sz="2800" dirty="0"/>
              <a:t>agence thématique de recherche.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Rapport de la CRUO pour la CNU du 15 Mars 2021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5D470C-B76B-422E-B7B3-A4B630188445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7542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Cartographie régionale </a:t>
            </a:r>
            <a:r>
              <a:rPr lang="fr-FR" dirty="0" smtClean="0"/>
              <a:t>de </a:t>
            </a:r>
            <a:r>
              <a:rPr lang="fr-FR" dirty="0"/>
              <a:t>la CRUO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Rapport de la CRUO pour la CNU du 15 Mars 2021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A45A4E-14F6-474E-9EEE-AF1EA9678214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  <p:pic>
        <p:nvPicPr>
          <p:cNvPr id="6" name="Imag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062" y="1082947"/>
            <a:ext cx="6015990" cy="51371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5207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Etablissements </a:t>
            </a:r>
            <a:r>
              <a:rPr lang="fr-FR" dirty="0"/>
              <a:t>de la CRUO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Rapport de la CRUO pour la CNU du 15 Mars 2021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A45A4E-14F6-474E-9EEE-AF1EA9678214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4068247"/>
              </p:ext>
            </p:extLst>
          </p:nvPr>
        </p:nvGraphicFramePr>
        <p:xfrm>
          <a:off x="345440" y="1114098"/>
          <a:ext cx="11436657" cy="5035586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4226560">
                  <a:extLst>
                    <a:ext uri="{9D8B030D-6E8A-4147-A177-3AD203B41FA5}">
                      <a16:colId xmlns:a16="http://schemas.microsoft.com/office/drawing/2014/main" val="2659229881"/>
                    </a:ext>
                  </a:extLst>
                </a:gridCol>
                <a:gridCol w="7210097">
                  <a:extLst>
                    <a:ext uri="{9D8B030D-6E8A-4147-A177-3AD203B41FA5}">
                      <a16:colId xmlns:a16="http://schemas.microsoft.com/office/drawing/2014/main" val="2439537053"/>
                    </a:ext>
                  </a:extLst>
                </a:gridCol>
              </a:tblGrid>
              <a:tr h="13546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kern="1200" dirty="0">
                          <a:effectLst/>
                        </a:rPr>
                        <a:t>15 Universités</a:t>
                      </a:r>
                      <a:endParaRPr lang="fr-FR" sz="2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b="0" kern="1200" dirty="0" smtClean="0">
                          <a:effectLst/>
                        </a:rPr>
                        <a:t>Oran 1, Oran 2, USTO, </a:t>
                      </a:r>
                      <a:r>
                        <a:rPr lang="es-ES" sz="2400" b="0" kern="1200" dirty="0" err="1" smtClean="0">
                          <a:effectLst/>
                        </a:rPr>
                        <a:t>Tlemcen</a:t>
                      </a:r>
                      <a:r>
                        <a:rPr lang="es-ES" sz="2400" b="0" kern="1200" dirty="0" smtClean="0">
                          <a:effectLst/>
                        </a:rPr>
                        <a:t>, </a:t>
                      </a:r>
                      <a:r>
                        <a:rPr lang="es-ES" sz="2400" b="0" kern="1200" dirty="0" err="1" smtClean="0">
                          <a:effectLst/>
                        </a:rPr>
                        <a:t>Sidi</a:t>
                      </a:r>
                      <a:r>
                        <a:rPr lang="es-ES" sz="2400" b="0" kern="1200" dirty="0" smtClean="0">
                          <a:effectLst/>
                        </a:rPr>
                        <a:t> Bel </a:t>
                      </a:r>
                      <a:r>
                        <a:rPr lang="es-ES" sz="2400" b="0" kern="1200" dirty="0" err="1" smtClean="0">
                          <a:effectLst/>
                        </a:rPr>
                        <a:t>Abbes</a:t>
                      </a:r>
                      <a:r>
                        <a:rPr lang="es-ES" sz="2400" b="0" kern="1200" dirty="0" smtClean="0">
                          <a:effectLst/>
                        </a:rPr>
                        <a:t>, </a:t>
                      </a:r>
                      <a:r>
                        <a:rPr lang="es-ES" sz="2400" b="0" kern="1200" dirty="0" err="1" smtClean="0">
                          <a:effectLst/>
                        </a:rPr>
                        <a:t>Mostaganem</a:t>
                      </a:r>
                      <a:r>
                        <a:rPr lang="es-ES" sz="2400" b="0" kern="1200" dirty="0" smtClean="0">
                          <a:effectLst/>
                        </a:rPr>
                        <a:t>, </a:t>
                      </a:r>
                      <a:r>
                        <a:rPr lang="es-ES" sz="2400" b="0" kern="1200" dirty="0" err="1" smtClean="0">
                          <a:effectLst/>
                        </a:rPr>
                        <a:t>Tiaret</a:t>
                      </a:r>
                      <a:r>
                        <a:rPr lang="es-ES" sz="2400" b="0" kern="1200" dirty="0" smtClean="0">
                          <a:effectLst/>
                        </a:rPr>
                        <a:t>, Mascara, </a:t>
                      </a:r>
                      <a:r>
                        <a:rPr lang="es-ES" sz="2400" b="0" kern="1200" dirty="0" err="1" smtClean="0">
                          <a:effectLst/>
                        </a:rPr>
                        <a:t>Saida</a:t>
                      </a:r>
                      <a:r>
                        <a:rPr lang="es-ES" sz="2400" b="0" kern="1200" dirty="0" smtClean="0">
                          <a:effectLst/>
                        </a:rPr>
                        <a:t>, </a:t>
                      </a:r>
                      <a:r>
                        <a:rPr lang="es-ES" sz="2400" b="0" kern="1200" dirty="0" err="1" smtClean="0">
                          <a:effectLst/>
                        </a:rPr>
                        <a:t>Béchar</a:t>
                      </a:r>
                      <a:r>
                        <a:rPr lang="es-ES" sz="2400" b="0" kern="1200" dirty="0" smtClean="0">
                          <a:effectLst/>
                        </a:rPr>
                        <a:t>,  Adrar, Chlef </a:t>
                      </a:r>
                      <a:r>
                        <a:rPr lang="en-GB" sz="2400" b="0" kern="1200" dirty="0" smtClean="0">
                          <a:effectLst/>
                        </a:rPr>
                        <a:t>, Relizane, </a:t>
                      </a:r>
                      <a:r>
                        <a:rPr lang="fr-FR" sz="2400" b="0" kern="1200" dirty="0" smtClean="0">
                          <a:effectLst/>
                        </a:rPr>
                        <a:t>Tissemsilt, Ain Témouchent.</a:t>
                      </a:r>
                      <a:endParaRPr lang="fr-FR" sz="2400" b="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0076236"/>
                  </a:ext>
                </a:extLst>
              </a:tr>
              <a:tr h="4515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kern="1200" dirty="0">
                          <a:effectLst/>
                        </a:rPr>
                        <a:t>04 Centres Universitaires</a:t>
                      </a:r>
                      <a:endParaRPr lang="fr-FR" sz="2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kern="1200" dirty="0">
                          <a:effectLst/>
                        </a:rPr>
                        <a:t>Maghnia, El Bayadh , Naâma, </a:t>
                      </a:r>
                      <a:r>
                        <a:rPr lang="en-GB" sz="2400" kern="1200" dirty="0" err="1">
                          <a:effectLst/>
                        </a:rPr>
                        <a:t>Tindouf</a:t>
                      </a:r>
                      <a:endParaRPr lang="fr-FR" sz="2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1443060"/>
                  </a:ext>
                </a:extLst>
              </a:tr>
              <a:tr h="9369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kern="1200" dirty="0">
                          <a:effectLst/>
                        </a:rPr>
                        <a:t>08 Ecoles Supérieures</a:t>
                      </a:r>
                      <a:endParaRPr lang="fr-FR" sz="2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kern="1200" dirty="0">
                          <a:effectLst/>
                        </a:rPr>
                        <a:t>ENP-Oran, ESGEE-Oran,</a:t>
                      </a:r>
                      <a:r>
                        <a:rPr lang="es-ES" sz="2400" dirty="0">
                          <a:effectLst/>
                        </a:rPr>
                        <a:t> </a:t>
                      </a:r>
                      <a:r>
                        <a:rPr lang="es-ES" sz="2400" kern="1200" dirty="0">
                          <a:effectLst/>
                        </a:rPr>
                        <a:t>ESSA-</a:t>
                      </a:r>
                      <a:r>
                        <a:rPr lang="es-ES" sz="2400" kern="1200" dirty="0" err="1">
                          <a:effectLst/>
                        </a:rPr>
                        <a:t>Tlemcen</a:t>
                      </a:r>
                      <a:r>
                        <a:rPr lang="es-ES" sz="2400" kern="1200" dirty="0">
                          <a:effectLst/>
                        </a:rPr>
                        <a:t>, </a:t>
                      </a:r>
                      <a:r>
                        <a:rPr lang="es-ES" sz="2400" kern="1200" dirty="0" smtClean="0">
                          <a:effectLst/>
                        </a:rPr>
                        <a:t>ESI-SBA, </a:t>
                      </a:r>
                      <a:r>
                        <a:rPr lang="es-ES" sz="2400" kern="1200" dirty="0">
                          <a:effectLst/>
                        </a:rPr>
                        <a:t>ESE-Oran, ESM-</a:t>
                      </a:r>
                      <a:r>
                        <a:rPr lang="es-ES" sz="2400" kern="1200" dirty="0" err="1">
                          <a:effectLst/>
                        </a:rPr>
                        <a:t>Tlemcen</a:t>
                      </a:r>
                      <a:r>
                        <a:rPr lang="es-ES" sz="2400" kern="1200" dirty="0">
                          <a:effectLst/>
                        </a:rPr>
                        <a:t>, ESSB-Oran</a:t>
                      </a:r>
                      <a:r>
                        <a:rPr lang="es-ES" sz="2400" dirty="0">
                          <a:effectLst/>
                        </a:rPr>
                        <a:t>, </a:t>
                      </a:r>
                      <a:r>
                        <a:rPr lang="es-ES" sz="2400" kern="1200" dirty="0">
                          <a:effectLst/>
                        </a:rPr>
                        <a:t>ESA-</a:t>
                      </a:r>
                      <a:r>
                        <a:rPr lang="es-ES" sz="2400" kern="1200" dirty="0" err="1">
                          <a:effectLst/>
                        </a:rPr>
                        <a:t>Mostaganem</a:t>
                      </a:r>
                      <a:r>
                        <a:rPr lang="es-ES" sz="2400" kern="1200" dirty="0">
                          <a:effectLst/>
                        </a:rPr>
                        <a:t>.</a:t>
                      </a:r>
                      <a:endParaRPr lang="fr-FR" sz="2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8831799"/>
                  </a:ext>
                </a:extLst>
              </a:tr>
              <a:tr h="5684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kern="1200" dirty="0">
                          <a:effectLst/>
                        </a:rPr>
                        <a:t>03 </a:t>
                      </a:r>
                      <a:r>
                        <a:rPr lang="fr-FR" sz="2400" kern="1200" dirty="0" smtClean="0">
                          <a:effectLst/>
                        </a:rPr>
                        <a:t>Ecoles Normales Supérieures</a:t>
                      </a:r>
                      <a:endParaRPr lang="fr-FR" sz="2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kern="1200" dirty="0">
                          <a:effectLst/>
                        </a:rPr>
                        <a:t>Oran, Mostaganem, Béchar.</a:t>
                      </a:r>
                      <a:endParaRPr lang="fr-FR" sz="2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00B05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5523067"/>
                  </a:ext>
                </a:extLst>
              </a:tr>
              <a:tr h="8619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kern="1200">
                          <a:effectLst/>
                        </a:rPr>
                        <a:t>01 Centre de Recherche</a:t>
                      </a:r>
                      <a:endParaRPr lang="fr-FR" sz="24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kern="1200" dirty="0" smtClean="0">
                          <a:effectLst/>
                        </a:rPr>
                        <a:t>Centre de Recherche en Anthropologie Sociale et Culturelle (CRASC)</a:t>
                      </a:r>
                      <a:endParaRPr lang="fr-FR" sz="2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3871752"/>
                  </a:ext>
                </a:extLst>
              </a:tr>
              <a:tr h="8619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kern="1200">
                          <a:effectLst/>
                        </a:rPr>
                        <a:t>01 Agence Thématique</a:t>
                      </a:r>
                      <a:endParaRPr lang="fr-FR" sz="24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kern="1200" dirty="0">
                          <a:effectLst/>
                        </a:rPr>
                        <a:t>Agence Thématique de Recherche en Sciences de la Santé (ATRSS) </a:t>
                      </a:r>
                      <a:endParaRPr lang="fr-FR" sz="2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12667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9240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Catégories de Formations assurées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Rapport de la CRUO pour la CNU du 15 Mars 2021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A45A4E-14F6-474E-9EEE-AF1EA9678214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  <p:sp>
        <p:nvSpPr>
          <p:cNvPr id="6" name="Espace réservé du contenu 7"/>
          <p:cNvSpPr>
            <a:spLocks noGrp="1"/>
          </p:cNvSpPr>
          <p:nvPr>
            <p:ph idx="1"/>
          </p:nvPr>
        </p:nvSpPr>
        <p:spPr>
          <a:xfrm>
            <a:off x="330200" y="1082895"/>
            <a:ext cx="11520000" cy="5181272"/>
          </a:xfrm>
        </p:spPr>
        <p:txBody>
          <a:bodyPr/>
          <a:lstStyle/>
          <a:p>
            <a:pPr lvl="0" algn="just"/>
            <a:r>
              <a:rPr lang="fr-FR" dirty="0"/>
              <a:t>Les </a:t>
            </a:r>
            <a:r>
              <a:rPr lang="fr-FR" b="1" dirty="0"/>
              <a:t>15</a:t>
            </a:r>
            <a:r>
              <a:rPr lang="fr-FR" dirty="0"/>
              <a:t> </a:t>
            </a:r>
            <a:r>
              <a:rPr lang="fr-FR" b="1" dirty="0" smtClean="0"/>
              <a:t>U</a:t>
            </a:r>
            <a:r>
              <a:rPr lang="fr-FR" dirty="0"/>
              <a:t> et les </a:t>
            </a:r>
            <a:r>
              <a:rPr lang="fr-FR" b="1" dirty="0"/>
              <a:t>04</a:t>
            </a:r>
            <a:r>
              <a:rPr lang="fr-FR" dirty="0"/>
              <a:t> </a:t>
            </a:r>
            <a:r>
              <a:rPr lang="fr-FR" b="1" dirty="0" smtClean="0"/>
              <a:t>C.U.</a:t>
            </a:r>
            <a:r>
              <a:rPr lang="fr-FR" dirty="0" smtClean="0"/>
              <a:t> assurent </a:t>
            </a:r>
            <a:r>
              <a:rPr lang="fr-FR" dirty="0"/>
              <a:t>la </a:t>
            </a:r>
            <a:r>
              <a:rPr lang="fr-FR" b="1" dirty="0"/>
              <a:t>formation LMD</a:t>
            </a:r>
            <a:r>
              <a:rPr lang="fr-FR" dirty="0"/>
              <a:t> dans </a:t>
            </a:r>
            <a:r>
              <a:rPr lang="fr-FR" b="1" dirty="0"/>
              <a:t>1</a:t>
            </a:r>
            <a:r>
              <a:rPr lang="ar-SA" b="1" dirty="0"/>
              <a:t>3</a:t>
            </a:r>
            <a:r>
              <a:rPr lang="fr-FR" dirty="0"/>
              <a:t> domaines de formation sur les 14 habilités, seul le </a:t>
            </a:r>
            <a:r>
              <a:rPr lang="fr-FR" dirty="0" smtClean="0"/>
              <a:t>LCA </a:t>
            </a:r>
            <a:r>
              <a:rPr lang="fr-FR" dirty="0"/>
              <a:t>n’est pas représenté.</a:t>
            </a:r>
          </a:p>
          <a:p>
            <a:pPr lvl="0" algn="just"/>
            <a:r>
              <a:rPr lang="fr-FR" dirty="0"/>
              <a:t>Les </a:t>
            </a:r>
            <a:r>
              <a:rPr lang="fr-FR" b="1" dirty="0"/>
              <a:t>08</a:t>
            </a:r>
            <a:r>
              <a:rPr lang="fr-FR" dirty="0"/>
              <a:t> </a:t>
            </a:r>
            <a:r>
              <a:rPr lang="fr-FR" b="1" dirty="0" smtClean="0"/>
              <a:t>E.S.</a:t>
            </a:r>
            <a:r>
              <a:rPr lang="fr-FR" dirty="0"/>
              <a:t> assurent la </a:t>
            </a:r>
            <a:r>
              <a:rPr lang="fr-FR" b="1" dirty="0"/>
              <a:t>formation préparatoire </a:t>
            </a:r>
            <a:r>
              <a:rPr lang="fr-FR" dirty="0"/>
              <a:t>du premier cycle et la </a:t>
            </a:r>
            <a:r>
              <a:rPr lang="fr-FR" b="1" dirty="0"/>
              <a:t>formation d’ingénieur </a:t>
            </a:r>
            <a:r>
              <a:rPr lang="fr-FR" dirty="0"/>
              <a:t>de second cycle de spécialité dans les </a:t>
            </a:r>
            <a:r>
              <a:rPr lang="fr-FR" b="1" dirty="0"/>
              <a:t>04</a:t>
            </a:r>
            <a:r>
              <a:rPr lang="fr-FR" dirty="0"/>
              <a:t> domaines de formation : </a:t>
            </a:r>
            <a:r>
              <a:rPr lang="fr-FR" b="1" dirty="0"/>
              <a:t>ST, MI, SEGC </a:t>
            </a:r>
            <a:r>
              <a:rPr lang="fr-FR" dirty="0"/>
              <a:t>et </a:t>
            </a:r>
            <a:r>
              <a:rPr lang="fr-FR" b="1" dirty="0"/>
              <a:t>SNV</a:t>
            </a:r>
            <a:r>
              <a:rPr lang="fr-FR" dirty="0"/>
              <a:t>.</a:t>
            </a:r>
          </a:p>
          <a:p>
            <a:pPr lvl="0" algn="just"/>
            <a:r>
              <a:rPr lang="fr-FR" dirty="0"/>
              <a:t>Les </a:t>
            </a:r>
            <a:r>
              <a:rPr lang="fr-FR" b="1" dirty="0"/>
              <a:t>03</a:t>
            </a:r>
            <a:r>
              <a:rPr lang="fr-FR" dirty="0"/>
              <a:t> </a:t>
            </a:r>
            <a:r>
              <a:rPr lang="fr-FR" b="1" dirty="0" smtClean="0"/>
              <a:t>E.N.S.</a:t>
            </a:r>
            <a:r>
              <a:rPr lang="fr-FR" dirty="0"/>
              <a:t> assurent la </a:t>
            </a:r>
            <a:r>
              <a:rPr lang="fr-FR" b="1" dirty="0"/>
              <a:t>formation de formateurs </a:t>
            </a:r>
            <a:r>
              <a:rPr lang="fr-FR" dirty="0"/>
              <a:t>pour le compte du MEN pour les trois paliers de l’éducation nationale </a:t>
            </a:r>
            <a:r>
              <a:rPr lang="fr-FR" b="1" dirty="0"/>
              <a:t>PEP, PEM </a:t>
            </a:r>
            <a:r>
              <a:rPr lang="fr-FR" dirty="0"/>
              <a:t>et </a:t>
            </a:r>
            <a:r>
              <a:rPr lang="fr-FR" b="1" dirty="0"/>
              <a:t>PES</a:t>
            </a:r>
            <a:r>
              <a:rPr lang="fr-FR" dirty="0"/>
              <a:t> à travers les filières : Langue et Littérature Arabes ; Langues étrangères (Français et Anglais) et Sciences Exactes.</a:t>
            </a:r>
          </a:p>
          <a:p>
            <a:pPr lvl="0" algn="just"/>
            <a:r>
              <a:rPr lang="fr-FR" dirty="0"/>
              <a:t>La Formation en </a:t>
            </a:r>
            <a:r>
              <a:rPr lang="fr-FR" b="1" dirty="0"/>
              <a:t>Sciences Médicales </a:t>
            </a:r>
            <a:r>
              <a:rPr lang="fr-FR" dirty="0"/>
              <a:t>est assurée auprès de </a:t>
            </a:r>
            <a:r>
              <a:rPr lang="fr-FR" b="1" dirty="0"/>
              <a:t>05</a:t>
            </a:r>
            <a:r>
              <a:rPr lang="fr-FR" dirty="0"/>
              <a:t> Universités (Oran1, Tlemcen, Sidi Bel Abbes, Mostaganem et Béchar). </a:t>
            </a:r>
            <a:endParaRPr lang="fr-FR" dirty="0" smtClean="0"/>
          </a:p>
          <a:p>
            <a:pPr lvl="0" algn="just"/>
            <a:r>
              <a:rPr lang="fr-FR" dirty="0" smtClean="0"/>
              <a:t>U-Tiaret </a:t>
            </a:r>
            <a:r>
              <a:rPr lang="fr-FR" dirty="0"/>
              <a:t>assure la formation classique en </a:t>
            </a:r>
            <a:r>
              <a:rPr lang="fr-FR" b="1" dirty="0"/>
              <a:t>sciences vétérinaires</a:t>
            </a:r>
            <a:r>
              <a:rPr lang="fr-F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34979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5400" dirty="0" smtClean="0"/>
              <a:t>Les grands agrégats de la CRUO</a:t>
            </a:r>
            <a:endParaRPr lang="fr-FR" sz="54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Rapport de la CRUO pour la CNU du 15 Mars 2021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fr-FR" dirty="0" smtClean="0"/>
              <a:t>-III-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5D470C-B76B-422E-B7B3-A4B630188445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7500608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2962</TotalTime>
  <Words>2211</Words>
  <Application>Microsoft Office PowerPoint</Application>
  <PresentationFormat>Grand écran</PresentationFormat>
  <Paragraphs>286</Paragraphs>
  <Slides>42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42</vt:i4>
      </vt:variant>
    </vt:vector>
  </HeadingPairs>
  <TitlesOfParts>
    <vt:vector size="52" baseType="lpstr">
      <vt:lpstr>Arial</vt:lpstr>
      <vt:lpstr>Arial Rounded MT Bold</vt:lpstr>
      <vt:lpstr>Calibri</vt:lpstr>
      <vt:lpstr>Calibri Light</vt:lpstr>
      <vt:lpstr>Cambria</vt:lpstr>
      <vt:lpstr>Times New Roman</vt:lpstr>
      <vt:lpstr>Wingdings</vt:lpstr>
      <vt:lpstr>Wingdings 2</vt:lpstr>
      <vt:lpstr>Wingdings 3</vt:lpstr>
      <vt:lpstr>1_Thème Office</vt:lpstr>
      <vt:lpstr>Bilan à mi-parcours  de l’année universitaire 2020-2021  pour la Région Ouest</vt:lpstr>
      <vt:lpstr>Sommaire</vt:lpstr>
      <vt:lpstr>I_ Préambule</vt:lpstr>
      <vt:lpstr>Présentation de la CRUO</vt:lpstr>
      <vt:lpstr>Etablissements de la CRUO</vt:lpstr>
      <vt:lpstr>Cartographie régionale de la CRUO</vt:lpstr>
      <vt:lpstr>Etablissements de la CRUO</vt:lpstr>
      <vt:lpstr>Catégories de Formations assurées</vt:lpstr>
      <vt:lpstr>Les grands agrégats de la CRUO</vt:lpstr>
      <vt:lpstr>Quelques grands agrégats de la CRUO</vt:lpstr>
      <vt:lpstr>Bilan du résultat de l’année universitaire 2019-2020  Effectifs des diplômés sortants </vt:lpstr>
      <vt:lpstr>Bilan global des diplômés de l’ A.U. 2019-2020 </vt:lpstr>
      <vt:lpstr>Taux de réussite par catégorie de formation</vt:lpstr>
      <vt:lpstr>Evolution du taux de réussite sur les 3 dernières années</vt:lpstr>
      <vt:lpstr>Taux de réussite pour les SMV</vt:lpstr>
      <vt:lpstr>Taux de réussite de la formation à l’Ecole Supérieure</vt:lpstr>
      <vt:lpstr>Taux de réussite par Domaine de Formation LMD</vt:lpstr>
      <vt:lpstr>Taux de réussite de la Formation de formateurs à l’ENS</vt:lpstr>
      <vt:lpstr>Données du bilan à mi-parcours  de l’année universitaire 2020-2021   V.1 - Effectifs des inscrits en graduation</vt:lpstr>
      <vt:lpstr>Bilan global des inscrits de l’ A.U. 2020-2021 </vt:lpstr>
      <vt:lpstr>Effectifs des Inscrits en formation LMD </vt:lpstr>
      <vt:lpstr>Effectifs des inscrits formation d’Ingénieurs à l’E.S.</vt:lpstr>
      <vt:lpstr>Effectifs des inscrits en formation classique SMV</vt:lpstr>
      <vt:lpstr>Effectifs des inscrits formation de formateur à l’ENS</vt:lpstr>
      <vt:lpstr>Données du bilan à mi-parcours  de l’année universitaire 2020-2021   V.2 – Encadrement pédagogique</vt:lpstr>
      <vt:lpstr>Effectif global des enseignants permanents et vacataires</vt:lpstr>
      <vt:lpstr>Encadrement pédagogique par catégorie d’établissement</vt:lpstr>
      <vt:lpstr>Taux d’Encadrement Moyen (Etudiants/Enseignant permanent)</vt:lpstr>
      <vt:lpstr>Données du bilan à mi-parcours  de l’année universitaire 2020-2021   V.3 – Bilan des formations assurées </vt:lpstr>
      <vt:lpstr>Effectif global des enseignants permanents et vacataires</vt:lpstr>
      <vt:lpstr>Données du bilan à mi-parcours  de l’année universitaire 2020-2021   V.4 – Bilan des enseignements du S1</vt:lpstr>
      <vt:lpstr>Bilan des enseignements du premier semestre (2020-2021)</vt:lpstr>
      <vt:lpstr>Données du bilan à mi-parcours  de l’année universitaire 2020-2021   V.5 – Bilan de la formation doctorale</vt:lpstr>
      <vt:lpstr>Bilan de la formation doctorale</vt:lpstr>
      <vt:lpstr>Bilan du déroulement des concours de doctorat</vt:lpstr>
      <vt:lpstr>Données du bilan à mi-parcours  de l’année universitaire 2020-2021   V.6 – Recherche scientifique et visibilité </vt:lpstr>
      <vt:lpstr>Recherche Scientifique et visibilité</vt:lpstr>
      <vt:lpstr>Bilan des activités de la CRUO  (Depuis Janvier 2021)</vt:lpstr>
      <vt:lpstr>Bilan des activités de la CRUO</vt:lpstr>
      <vt:lpstr>Conclusion </vt:lpstr>
      <vt:lpstr>Conclusion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Osabah</dc:creator>
  <cp:lastModifiedBy>Karoui Arezki</cp:lastModifiedBy>
  <cp:revision>355</cp:revision>
  <dcterms:created xsi:type="dcterms:W3CDTF">2018-07-18T10:45:52Z</dcterms:created>
  <dcterms:modified xsi:type="dcterms:W3CDTF">2021-03-17T18:35:18Z</dcterms:modified>
</cp:coreProperties>
</file>